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277" r:id="rId2"/>
    <p:sldId id="278" r:id="rId3"/>
    <p:sldId id="268" r:id="rId4"/>
    <p:sldId id="269" r:id="rId5"/>
    <p:sldId id="270" r:id="rId6"/>
    <p:sldId id="279" r:id="rId7"/>
    <p:sldId id="281" r:id="rId8"/>
    <p:sldId id="271" r:id="rId9"/>
    <p:sldId id="280" r:id="rId10"/>
    <p:sldId id="282" r:id="rId11"/>
    <p:sldId id="283" r:id="rId12"/>
    <p:sldId id="284" r:id="rId13"/>
    <p:sldId id="285" r:id="rId14"/>
    <p:sldId id="286" r:id="rId15"/>
    <p:sldId id="301" r:id="rId16"/>
    <p:sldId id="302" r:id="rId17"/>
    <p:sldId id="288" r:id="rId18"/>
    <p:sldId id="290" r:id="rId19"/>
    <p:sldId id="291" r:id="rId20"/>
    <p:sldId id="298" r:id="rId21"/>
    <p:sldId id="293" r:id="rId22"/>
    <p:sldId id="297" r:id="rId23"/>
    <p:sldId id="299" r:id="rId24"/>
    <p:sldId id="300" r:id="rId25"/>
    <p:sldId id="296" r:id="rId26"/>
    <p:sldId id="27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8"/>
            <p14:sldId id="268"/>
            <p14:sldId id="269"/>
            <p14:sldId id="270"/>
            <p14:sldId id="279"/>
            <p14:sldId id="281"/>
            <p14:sldId id="271"/>
            <p14:sldId id="280"/>
            <p14:sldId id="282"/>
            <p14:sldId id="283"/>
            <p14:sldId id="284"/>
            <p14:sldId id="285"/>
            <p14:sldId id="286"/>
            <p14:sldId id="301"/>
            <p14:sldId id="302"/>
            <p14:sldId id="288"/>
            <p14:sldId id="290"/>
            <p14:sldId id="291"/>
            <p14:sldId id="298"/>
            <p14:sldId id="293"/>
            <p14:sldId id="297"/>
            <p14:sldId id="299"/>
            <p14:sldId id="300"/>
            <p14:sldId id="296"/>
            <p14:sldId id="274"/>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6400" autoAdjust="0"/>
  </p:normalViewPr>
  <p:slideViewPr>
    <p:cSldViewPr snapToGrid="0">
      <p:cViewPr varScale="1">
        <p:scale>
          <a:sx n="78" d="100"/>
          <a:sy n="78" d="100"/>
        </p:scale>
        <p:origin x="1488" y="91"/>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54243EC1-7D91-4DA0-8CDE-166A5E0D6123}" type="datetime4">
              <a:rPr lang="en-US" smtClean="0"/>
              <a:t>July 22,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3299CFCE-78D4-4CFE-A7C3-92A73F353D6B}" type="datetime4">
              <a:rPr lang="en-US" smtClean="0"/>
              <a:t>July 22,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0100F523-5C1A-4903-8383-AAEDC4EABDE7}" type="datetime4">
              <a:rPr lang="en-US" smtClean="0"/>
              <a:t>July 22,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2F23EEC-ED7F-4486-BF1E-13EB3728BFAC}" type="datetime4">
              <a:rPr lang="en-US" smtClean="0"/>
              <a:t>July 22,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9D6CE4B9-09FC-455C-A57A-C1CC7135F077}" type="datetime4">
              <a:rPr lang="en-US" smtClean="0"/>
              <a:t>July 22,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017AB293-9B4C-4374-965C-76DCE704EDC8}" type="datetime4">
              <a:rPr lang="en-US" smtClean="0"/>
              <a:t>July 22,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129CEA9E-0AA0-4B27-B975-AD0212888505}" type="datetime4">
              <a:rPr lang="en-US" smtClean="0"/>
              <a:t>July 22,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F8650DC-57B8-4FC7-9916-3D243682B2DB}" type="datetime4">
              <a:rPr lang="en-US" smtClean="0"/>
              <a:t>July 22,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4F6FB40-3689-400A-98A6-77387BB4F148}" type="datetime4">
              <a:rPr lang="en-US" smtClean="0"/>
              <a:t>July 22,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3FAC9001-2972-4DEF-B363-6AF14FA33BAA}" type="datetime4">
              <a:rPr lang="en-US" smtClean="0"/>
              <a:t>July 22,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00F9DE4-E68A-403C-BA9E-C3D63408F1AD}" type="datetime4">
              <a:rPr lang="en-US" smtClean="0"/>
              <a:t>July 22,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6458E1F-840E-4CF1-B5CA-8A18D1508976}" type="datetime4">
              <a:rPr lang="en-US" smtClean="0"/>
              <a:t>July 22,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EED66B6-1E28-4175-A6E7-10D6029F9B65}" type="datetime4">
              <a:rPr lang="en-US" smtClean="0"/>
              <a:t>July 22,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cherungotTMU/TMU_Capstone"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opendatacommons.org/licenses/odbl/1-0/" TargetMode="External"/><Relationship Id="rId2" Type="http://schemas.openxmlformats.org/officeDocument/2006/relationships/hyperlink" Target="https://catalog.data.gov/dataset/electric-vehicle-population-data"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869" y="0"/>
            <a:ext cx="3579934" cy="1421788"/>
          </a:xfrm>
        </p:spPr>
        <p:txBody>
          <a:bodyPr/>
          <a:lstStyle/>
          <a:p>
            <a:pPr algn="ctr">
              <a:lnSpc>
                <a:spcPct val="150000"/>
              </a:lnSpc>
            </a:pPr>
            <a:r>
              <a:rPr lang="en-CA" sz="1800" b="1" kern="1400" spc="-50" dirty="0">
                <a:effectLst/>
                <a:ea typeface="Times New Roman" panose="02020603050405020304" pitchFamily="18" charset="0"/>
                <a:cs typeface="Times New Roman" panose="02020603050405020304" pitchFamily="18" charset="0"/>
              </a:rPr>
              <a:t>Exploring Electric Vehicle Adoption Trends in Washington State </a:t>
            </a:r>
            <a:br>
              <a:rPr lang="en-CA" sz="1800" b="1" kern="1400" spc="-5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Subtitle 2"/>
          <p:cNvSpPr>
            <a:spLocks noGrp="1"/>
          </p:cNvSpPr>
          <p:nvPr>
            <p:ph type="subTitle" idx="1"/>
          </p:nvPr>
        </p:nvSpPr>
        <p:spPr>
          <a:xfrm>
            <a:off x="72736" y="1655709"/>
            <a:ext cx="3886200" cy="2036138"/>
          </a:xfrm>
        </p:spPr>
        <p:txBody>
          <a:bodyPr/>
          <a:lstStyle/>
          <a:p>
            <a:pPr>
              <a:lnSpc>
                <a:spcPct val="107000"/>
              </a:lnSpc>
              <a:spcAft>
                <a:spcPts val="800"/>
              </a:spcAft>
            </a:pPr>
            <a:r>
              <a:rPr lang="en-CA" sz="1200" spc="75" dirty="0">
                <a:effectLst/>
                <a:latin typeface="+mj-lt"/>
                <a:ea typeface="Times New Roman" panose="02020603050405020304" pitchFamily="18" charset="0"/>
                <a:cs typeface="Times New Roman" panose="02020603050405020304" pitchFamily="18" charset="0"/>
              </a:rPr>
              <a:t>Student Name: Arunkumar Cherungot-Meppadathkalam</a:t>
            </a:r>
          </a:p>
          <a:p>
            <a:pPr>
              <a:lnSpc>
                <a:spcPct val="107000"/>
              </a:lnSpc>
              <a:spcAft>
                <a:spcPts val="1000"/>
              </a:spcAft>
            </a:pPr>
            <a:r>
              <a:rPr lang="en-CA" sz="1200" dirty="0">
                <a:effectLst/>
                <a:latin typeface="+mj-lt"/>
                <a:ea typeface="Times New Roman" panose="02020603050405020304" pitchFamily="18" charset="0"/>
                <a:cs typeface="Times New Roman" panose="02020603050405020304" pitchFamily="18" charset="0"/>
              </a:rPr>
              <a:t>Student No.: 501277792</a:t>
            </a:r>
          </a:p>
          <a:p>
            <a:pPr>
              <a:lnSpc>
                <a:spcPct val="107000"/>
              </a:lnSpc>
              <a:spcAft>
                <a:spcPts val="1000"/>
              </a:spcAft>
            </a:pPr>
            <a:r>
              <a:rPr lang="en-CA" sz="1200" dirty="0" err="1">
                <a:effectLst/>
                <a:latin typeface="+mj-lt"/>
                <a:ea typeface="Times New Roman" panose="02020603050405020304" pitchFamily="18" charset="0"/>
                <a:cs typeface="Times New Roman" panose="02020603050405020304" pitchFamily="18" charset="0"/>
              </a:rPr>
              <a:t>Github</a:t>
            </a:r>
            <a:r>
              <a:rPr lang="en-CA" sz="1200" dirty="0">
                <a:effectLst/>
                <a:latin typeface="+mj-lt"/>
                <a:ea typeface="Times New Roman" panose="02020603050405020304" pitchFamily="18" charset="0"/>
                <a:cs typeface="Times New Roman" panose="02020603050405020304" pitchFamily="18" charset="0"/>
              </a:rPr>
              <a:t> Repository: </a:t>
            </a:r>
            <a:r>
              <a:rPr lang="en-CA" sz="1200" u="sng" dirty="0">
                <a:solidFill>
                  <a:srgbClr val="004C9B"/>
                </a:solidFill>
                <a:effectLst/>
                <a:latin typeface="+mj-lt"/>
                <a:ea typeface="Times New Roman" panose="02020603050405020304" pitchFamily="18" charset="0"/>
                <a:cs typeface="Times New Roman" panose="02020603050405020304" pitchFamily="18" charset="0"/>
                <a:hlinkClick r:id="rId2"/>
              </a:rPr>
              <a:t>https://github.com/acherungotTMU/TMU_Capstone</a:t>
            </a:r>
            <a:endParaRPr lang="en-CA" sz="1200" dirty="0">
              <a:effectLst/>
              <a:latin typeface="+mj-lt"/>
              <a:ea typeface="Times New Roman" panose="02020603050405020304" pitchFamily="18" charset="0"/>
              <a:cs typeface="Times New Roman" panose="02020603050405020304" pitchFamily="18" charset="0"/>
            </a:endParaRPr>
          </a:p>
          <a:p>
            <a:pPr>
              <a:lnSpc>
                <a:spcPct val="107000"/>
              </a:lnSpc>
              <a:spcAft>
                <a:spcPts val="1000"/>
              </a:spcAft>
            </a:pPr>
            <a:r>
              <a:rPr lang="en-CA" sz="1200" dirty="0">
                <a:effectLst/>
                <a:latin typeface="+mj-lt"/>
                <a:ea typeface="Times New Roman" panose="02020603050405020304" pitchFamily="18" charset="0"/>
                <a:cs typeface="Times New Roman" panose="02020603050405020304" pitchFamily="18" charset="0"/>
              </a:rPr>
              <a:t>Supervisor: Tamer Abdou</a:t>
            </a:r>
          </a:p>
          <a:p>
            <a:pPr>
              <a:lnSpc>
                <a:spcPct val="107000"/>
              </a:lnSpc>
              <a:spcAft>
                <a:spcPts val="1000"/>
              </a:spcAft>
            </a:pPr>
            <a:r>
              <a:rPr lang="en-CA" sz="1200" dirty="0">
                <a:effectLst/>
                <a:latin typeface="+mj-lt"/>
                <a:ea typeface="Times New Roman" panose="02020603050405020304" pitchFamily="18" charset="0"/>
                <a:cs typeface="Times New Roman" panose="02020603050405020304" pitchFamily="18" charset="0"/>
              </a:rPr>
              <a:t>Date of Submission: 22</a:t>
            </a:r>
            <a:r>
              <a:rPr lang="en-CA" sz="1200" baseline="30000" dirty="0">
                <a:effectLst/>
                <a:latin typeface="+mj-lt"/>
                <a:ea typeface="Times New Roman" panose="02020603050405020304" pitchFamily="18" charset="0"/>
                <a:cs typeface="Times New Roman" panose="02020603050405020304" pitchFamily="18" charset="0"/>
              </a:rPr>
              <a:t>nd</a:t>
            </a:r>
            <a:r>
              <a:rPr lang="en-CA" sz="1200" dirty="0">
                <a:effectLst/>
                <a:latin typeface="+mj-lt"/>
                <a:ea typeface="Times New Roman" panose="02020603050405020304" pitchFamily="18" charset="0"/>
                <a:cs typeface="Times New Roman" panose="02020603050405020304" pitchFamily="18" charset="0"/>
              </a:rPr>
              <a:t> July 2024 </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Research Question No.2</a:t>
            </a:r>
          </a:p>
        </p:txBody>
      </p:sp>
      <p:sp>
        <p:nvSpPr>
          <p:cNvPr id="3" name="Content Placeholder 2"/>
          <p:cNvSpPr>
            <a:spLocks noGrp="1"/>
          </p:cNvSpPr>
          <p:nvPr>
            <p:ph idx="1"/>
          </p:nvPr>
        </p:nvSpPr>
        <p:spPr>
          <a:xfrm>
            <a:off x="365568" y="1001740"/>
            <a:ext cx="8444818" cy="1886933"/>
          </a:xfrm>
        </p:spPr>
        <p:txBody>
          <a:bodyPr>
            <a:normAutofit/>
          </a:bodyPr>
          <a:lstStyle/>
          <a:p>
            <a:pPr marL="0" indent="0" algn="just">
              <a:buNone/>
            </a:pPr>
            <a:r>
              <a:rPr lang="en-US" sz="2300" dirty="0">
                <a:latin typeface="+mj-lt"/>
              </a:rPr>
              <a:t>Can we use machine learning to predict the number of new electric vehicle adopters over the next ten years in Washington State, based on detailed data about residents' geographic locations and the availability of infrastructural facilities, such as electric utility stations?</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AF7F24D-86AD-4155-BD06-4A0CAE1C12BE}"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365568" y="3193335"/>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Objective</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832139"/>
            <a:ext cx="8444818" cy="188693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a:buNone/>
            </a:pPr>
            <a:r>
              <a:rPr lang="en-US" sz="2300" dirty="0">
                <a:latin typeface="+mj-lt"/>
              </a:rPr>
              <a:t>Utilize machine learning models to forecast future adoption rates of electric vehicles based on geographic and infrastructural data, enabling stakeholders to prepare for the anticipated increase in electric vehicle numbers.</a:t>
            </a:r>
          </a:p>
        </p:txBody>
      </p:sp>
    </p:spTree>
    <p:extLst>
      <p:ext uri="{BB962C8B-B14F-4D97-AF65-F5344CB8AC3E}">
        <p14:creationId xmlns:p14="http://schemas.microsoft.com/office/powerpoint/2010/main" val="254127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563549"/>
          </a:xfrm>
        </p:spPr>
        <p:txBody>
          <a:bodyPr/>
          <a:lstStyle/>
          <a:p>
            <a:r>
              <a:rPr lang="en-US" sz="2500" dirty="0"/>
              <a:t>Methodology</a:t>
            </a:r>
          </a:p>
        </p:txBody>
      </p:sp>
      <p:sp>
        <p:nvSpPr>
          <p:cNvPr id="4" name="Content Placeholder 3"/>
          <p:cNvSpPr>
            <a:spLocks noGrp="1"/>
          </p:cNvSpPr>
          <p:nvPr>
            <p:ph idx="1"/>
          </p:nvPr>
        </p:nvSpPr>
        <p:spPr>
          <a:xfrm>
            <a:off x="365566" y="1151728"/>
            <a:ext cx="8306485" cy="1780171"/>
          </a:xfrm>
        </p:spPr>
        <p:txBody>
          <a:bodyPr>
            <a:normAutofit/>
          </a:bodyPr>
          <a:lstStyle/>
          <a:p>
            <a:r>
              <a:rPr lang="en-US" sz="2100" b="1" dirty="0">
                <a:latin typeface="+mj-lt"/>
              </a:rPr>
              <a:t>Data Preprocessing:</a:t>
            </a:r>
          </a:p>
          <a:p>
            <a:pPr lvl="2"/>
            <a:r>
              <a:rPr lang="en-US" dirty="0">
                <a:latin typeface="+mj-lt"/>
              </a:rPr>
              <a:t>Cleaning the data</a:t>
            </a:r>
          </a:p>
          <a:p>
            <a:pPr lvl="2"/>
            <a:r>
              <a:rPr lang="en-US" dirty="0">
                <a:latin typeface="+mj-lt"/>
              </a:rPr>
              <a:t>Removing Outliers</a:t>
            </a:r>
          </a:p>
          <a:p>
            <a:pPr lvl="2"/>
            <a:r>
              <a:rPr lang="en-US" dirty="0">
                <a:latin typeface="+mj-lt"/>
              </a:rPr>
              <a:t>Feature engineering</a:t>
            </a:r>
          </a:p>
          <a:p>
            <a:pPr lvl="2"/>
            <a:r>
              <a:rPr lang="en-US" dirty="0">
                <a:latin typeface="+mj-lt"/>
              </a:rPr>
              <a:t>Normalizing numerical features	</a:t>
            </a: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4014370E-B0E6-4932-9890-D9133D47E1A3}" type="datetime4">
              <a:rPr lang="en-US" smtClean="0"/>
              <a:t>July 22, 2024</a:t>
            </a:fld>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7" name="Content Placeholder 3">
            <a:extLst>
              <a:ext uri="{FF2B5EF4-FFF2-40B4-BE49-F238E27FC236}">
                <a16:creationId xmlns:a16="http://schemas.microsoft.com/office/drawing/2014/main" id="{4F5F8DF8-A8F3-071B-985B-665480C95C50}"/>
              </a:ext>
            </a:extLst>
          </p:cNvPr>
          <p:cNvSpPr txBox="1">
            <a:spLocks/>
          </p:cNvSpPr>
          <p:nvPr/>
        </p:nvSpPr>
        <p:spPr>
          <a:xfrm>
            <a:off x="365567" y="2931898"/>
            <a:ext cx="8412866" cy="307404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900" b="1" dirty="0">
              <a:latin typeface="+mj-lt"/>
            </a:endParaRPr>
          </a:p>
          <a:p>
            <a:r>
              <a:rPr lang="en-US" sz="1900" b="1" dirty="0">
                <a:latin typeface="+mj-lt"/>
              </a:rPr>
              <a:t>Machine Learning Models:</a:t>
            </a:r>
          </a:p>
          <a:p>
            <a:pPr lvl="2" algn="just"/>
            <a:r>
              <a:rPr lang="en-US" sz="1400" dirty="0">
                <a:latin typeface="+mj-lt"/>
              </a:rPr>
              <a:t>Linear Regression: Captures relationship between geographic infrastructural data and EV adoption rates.</a:t>
            </a:r>
          </a:p>
          <a:p>
            <a:pPr lvl="2"/>
            <a:r>
              <a:rPr lang="en-US" sz="1400" dirty="0">
                <a:latin typeface="+mj-lt"/>
              </a:rPr>
              <a:t>Random Forest: Captures complex non-linear relationships between variables</a:t>
            </a:r>
          </a:p>
          <a:p>
            <a:pPr marL="459000" lvl="2" indent="0">
              <a:buNone/>
            </a:pPr>
            <a:endParaRPr lang="en-US" sz="1400" dirty="0">
              <a:latin typeface="+mj-lt"/>
            </a:endParaRPr>
          </a:p>
          <a:p>
            <a:r>
              <a:rPr lang="en-US" sz="1900" b="1" dirty="0">
                <a:latin typeface="+mj-lt"/>
              </a:rPr>
              <a:t>Training and Testing:</a:t>
            </a:r>
          </a:p>
          <a:p>
            <a:pPr lvl="2" algn="just"/>
            <a:r>
              <a:rPr lang="en-US" sz="1400" dirty="0">
                <a:latin typeface="+mj-lt"/>
              </a:rPr>
              <a:t>Data split: 80% training, 20% testing.</a:t>
            </a:r>
          </a:p>
          <a:p>
            <a:pPr lvl="2" algn="just"/>
            <a:r>
              <a:rPr lang="en-US" sz="1400" dirty="0">
                <a:latin typeface="+mj-lt"/>
              </a:rPr>
              <a:t>Evaluation metrics: Mean Squared Error (MSE) and R-squared (R²).</a:t>
            </a:r>
          </a:p>
        </p:txBody>
      </p:sp>
    </p:spTree>
    <p:extLst>
      <p:ext uri="{BB962C8B-B14F-4D97-AF65-F5344CB8AC3E}">
        <p14:creationId xmlns:p14="http://schemas.microsoft.com/office/powerpoint/2010/main" val="277753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500" dirty="0"/>
              <a:t>Findings and Insights</a:t>
            </a:r>
          </a:p>
        </p:txBody>
      </p:sp>
      <p:sp>
        <p:nvSpPr>
          <p:cNvPr id="4" name="Content Placeholder 3"/>
          <p:cNvSpPr>
            <a:spLocks noGrp="1"/>
          </p:cNvSpPr>
          <p:nvPr>
            <p:ph idx="1"/>
          </p:nvPr>
        </p:nvSpPr>
        <p:spPr>
          <a:xfrm>
            <a:off x="0" y="1163257"/>
            <a:ext cx="3804114" cy="4531487"/>
          </a:xfrm>
        </p:spPr>
        <p:txBody>
          <a:bodyPr>
            <a:normAutofit fontScale="92500"/>
          </a:bodyPr>
          <a:lstStyle/>
          <a:p>
            <a:r>
              <a:rPr lang="en-US" sz="2100" b="1" dirty="0">
                <a:latin typeface="+mj-lt"/>
              </a:rPr>
              <a:t>Model Comparison:</a:t>
            </a:r>
          </a:p>
          <a:p>
            <a:pPr lvl="2"/>
            <a:r>
              <a:rPr lang="en-US" dirty="0">
                <a:latin typeface="+mj-lt"/>
              </a:rPr>
              <a:t>Linear Regression: Faster training and prediction times, with moderate R² values. Linear Regression model might have limitations in accuracy and generalizability, it does a better job of reflecting expected changes over time compared to the Random Forest model.</a:t>
            </a:r>
          </a:p>
          <a:p>
            <a:pPr marL="459000" lvl="2" indent="0">
              <a:buNone/>
            </a:pPr>
            <a:endParaRPr lang="en-US" dirty="0">
              <a:latin typeface="+mj-lt"/>
            </a:endParaRPr>
          </a:p>
          <a:p>
            <a:pPr lvl="2"/>
            <a:r>
              <a:rPr lang="en-US" dirty="0">
                <a:latin typeface="+mj-lt"/>
              </a:rPr>
              <a:t>Random Forest: High training R² and testing R², but struggles with static predictions indicating that the Random Forest models are not inherently designed to handle time-series data.</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C6CD937A-3364-425F-8E7A-1F1085217DE4}"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12</a:t>
            </a:fld>
            <a:endParaRPr lang="en-US" dirty="0"/>
          </a:p>
        </p:txBody>
      </p:sp>
      <p:pic>
        <p:nvPicPr>
          <p:cNvPr id="9" name="Picture 8">
            <a:extLst>
              <a:ext uri="{FF2B5EF4-FFF2-40B4-BE49-F238E27FC236}">
                <a16:creationId xmlns:a16="http://schemas.microsoft.com/office/drawing/2014/main" id="{8D055F67-0496-8A04-7C2E-3296FF31413D}"/>
              </a:ext>
            </a:extLst>
          </p:cNvPr>
          <p:cNvPicPr>
            <a:picLocks noChangeAspect="1"/>
          </p:cNvPicPr>
          <p:nvPr/>
        </p:nvPicPr>
        <p:blipFill rotWithShape="1">
          <a:blip r:embed="rId2"/>
          <a:srcRect l="13653" r="1462" b="5082"/>
          <a:stretch/>
        </p:blipFill>
        <p:spPr>
          <a:xfrm>
            <a:off x="3804114" y="1185745"/>
            <a:ext cx="2744170" cy="4232480"/>
          </a:xfrm>
          <a:prstGeom prst="rect">
            <a:avLst/>
          </a:prstGeom>
          <a:ln>
            <a:solidFill>
              <a:schemeClr val="tx1"/>
            </a:solidFill>
          </a:ln>
        </p:spPr>
      </p:pic>
      <p:pic>
        <p:nvPicPr>
          <p:cNvPr id="10" name="Picture 9">
            <a:extLst>
              <a:ext uri="{FF2B5EF4-FFF2-40B4-BE49-F238E27FC236}">
                <a16:creationId xmlns:a16="http://schemas.microsoft.com/office/drawing/2014/main" id="{EACEA0B6-7196-BEDA-AD6B-AB7E57955002}"/>
              </a:ext>
            </a:extLst>
          </p:cNvPr>
          <p:cNvPicPr>
            <a:picLocks noChangeAspect="1"/>
          </p:cNvPicPr>
          <p:nvPr/>
        </p:nvPicPr>
        <p:blipFill rotWithShape="1">
          <a:blip r:embed="rId3"/>
          <a:srcRect l="13597" r="3172" b="4290"/>
          <a:stretch/>
        </p:blipFill>
        <p:spPr>
          <a:xfrm>
            <a:off x="6548284" y="1185745"/>
            <a:ext cx="2595716" cy="4232479"/>
          </a:xfrm>
          <a:prstGeom prst="rect">
            <a:avLst/>
          </a:prstGeom>
          <a:ln>
            <a:solidFill>
              <a:schemeClr val="tx1"/>
            </a:solidFill>
          </a:ln>
        </p:spPr>
      </p:pic>
    </p:spTree>
    <p:extLst>
      <p:ext uri="{BB962C8B-B14F-4D97-AF65-F5344CB8AC3E}">
        <p14:creationId xmlns:p14="http://schemas.microsoft.com/office/powerpoint/2010/main" val="424388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500" dirty="0"/>
              <a:t>Findings and Insights (Contd.)</a:t>
            </a:r>
          </a:p>
        </p:txBody>
      </p:sp>
      <p:sp>
        <p:nvSpPr>
          <p:cNvPr id="4" name="Content Placeholder 3"/>
          <p:cNvSpPr>
            <a:spLocks noGrp="1"/>
          </p:cNvSpPr>
          <p:nvPr>
            <p:ph idx="1"/>
          </p:nvPr>
        </p:nvSpPr>
        <p:spPr>
          <a:xfrm>
            <a:off x="-1" y="1278195"/>
            <a:ext cx="8976853" cy="1396179"/>
          </a:xfrm>
        </p:spPr>
        <p:txBody>
          <a:bodyPr>
            <a:normAutofit/>
          </a:bodyPr>
          <a:lstStyle/>
          <a:p>
            <a:r>
              <a:rPr lang="en-US" sz="2400" b="1" dirty="0">
                <a:latin typeface="+mj-lt"/>
              </a:rPr>
              <a:t>Predicted Results using Linear Regression:</a:t>
            </a:r>
          </a:p>
          <a:p>
            <a:pPr lvl="1"/>
            <a:r>
              <a:rPr lang="en-US" sz="1400" b="0" i="0" u="none" strike="noStrike" baseline="0" dirty="0">
                <a:solidFill>
                  <a:srgbClr val="000000"/>
                </a:solidFill>
                <a:latin typeface="+mj-lt"/>
              </a:rPr>
              <a:t>Using Linear Regression, predictions were made for the number of BEVs and PHEVs that will be registered over the next 10 years on a county-wise, city-wise, and electric utility-wise basis.</a:t>
            </a:r>
            <a:endParaRPr lang="en-US" dirty="0">
              <a:latin typeface="+mj-lt"/>
            </a:endParaRP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EBEB28FB-158A-4369-BF04-A8169AA53045}"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13</a:t>
            </a:fld>
            <a:endParaRPr lang="en-US" dirty="0"/>
          </a:p>
        </p:txBody>
      </p:sp>
      <p:pic>
        <p:nvPicPr>
          <p:cNvPr id="7" name="Picture 6">
            <a:extLst>
              <a:ext uri="{FF2B5EF4-FFF2-40B4-BE49-F238E27FC236}">
                <a16:creationId xmlns:a16="http://schemas.microsoft.com/office/drawing/2014/main" id="{C08E5285-BB98-5EC0-3DE3-993FB563F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521" y="2348043"/>
            <a:ext cx="8313543" cy="2436834"/>
          </a:xfrm>
          <a:prstGeom prst="rect">
            <a:avLst/>
          </a:prstGeom>
          <a:noFill/>
          <a:ln>
            <a:noFill/>
          </a:ln>
        </p:spPr>
      </p:pic>
      <p:sp>
        <p:nvSpPr>
          <p:cNvPr id="10" name="TextBox 9">
            <a:extLst>
              <a:ext uri="{FF2B5EF4-FFF2-40B4-BE49-F238E27FC236}">
                <a16:creationId xmlns:a16="http://schemas.microsoft.com/office/drawing/2014/main" id="{57752009-B4CF-7987-DCA1-158B0904BE0E}"/>
              </a:ext>
            </a:extLst>
          </p:cNvPr>
          <p:cNvSpPr txBox="1"/>
          <p:nvPr/>
        </p:nvSpPr>
        <p:spPr>
          <a:xfrm>
            <a:off x="1838632" y="4883200"/>
            <a:ext cx="5498690" cy="249684"/>
          </a:xfrm>
          <a:prstGeom prst="rect">
            <a:avLst/>
          </a:prstGeom>
          <a:noFill/>
        </p:spPr>
        <p:txBody>
          <a:bodyPr wrap="square">
            <a:spAutoFit/>
          </a:bodyPr>
          <a:lstStyle/>
          <a:p>
            <a:pPr>
              <a:lnSpc>
                <a:spcPct val="107000"/>
              </a:lnSpc>
              <a:spcAft>
                <a:spcPts val="800"/>
              </a:spcAft>
            </a:pPr>
            <a:r>
              <a:rPr lang="en-CA" sz="1000" kern="100" dirty="0">
                <a:effectLst/>
                <a:latin typeface="Calibri" panose="020F0502020204030204" pitchFamily="34" charset="0"/>
                <a:ea typeface="Calibri" panose="020F0502020204030204" pitchFamily="34" charset="0"/>
                <a:cs typeface="Times New Roman" panose="02020603050405020304" pitchFamily="18" charset="0"/>
              </a:rPr>
              <a:t>County-wise electric vehicle prediction for the next 10 years using Linear Regression (10 observations)</a:t>
            </a:r>
          </a:p>
        </p:txBody>
      </p:sp>
    </p:spTree>
    <p:extLst>
      <p:ext uri="{BB962C8B-B14F-4D97-AF65-F5344CB8AC3E}">
        <p14:creationId xmlns:p14="http://schemas.microsoft.com/office/powerpoint/2010/main" val="735221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Findings and Insights (Contd.)</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9112A492-C7CD-44A0-A720-A7719A59A4E4}"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Content Placeholder 5">
            <a:extLst>
              <a:ext uri="{FF2B5EF4-FFF2-40B4-BE49-F238E27FC236}">
                <a16:creationId xmlns:a16="http://schemas.microsoft.com/office/drawing/2014/main" id="{5A1D1A09-C896-92E8-3C93-C5F15E7909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4901" y="1001740"/>
            <a:ext cx="7610707" cy="2936995"/>
          </a:xfrm>
          <a:prstGeom prst="rect">
            <a:avLst/>
          </a:prstGeom>
          <a:noFill/>
          <a:ln>
            <a:solidFill>
              <a:schemeClr val="tx1"/>
            </a:solidFill>
          </a:ln>
        </p:spPr>
      </p:pic>
      <p:sp>
        <p:nvSpPr>
          <p:cNvPr id="8" name="TextBox 7">
            <a:extLst>
              <a:ext uri="{FF2B5EF4-FFF2-40B4-BE49-F238E27FC236}">
                <a16:creationId xmlns:a16="http://schemas.microsoft.com/office/drawing/2014/main" id="{C826F589-8AF0-F94C-D515-E2325166B540}"/>
              </a:ext>
            </a:extLst>
          </p:cNvPr>
          <p:cNvSpPr txBox="1"/>
          <p:nvPr/>
        </p:nvSpPr>
        <p:spPr>
          <a:xfrm>
            <a:off x="1977512" y="3938735"/>
            <a:ext cx="5365484" cy="246221"/>
          </a:xfrm>
          <a:prstGeom prst="rect">
            <a:avLst/>
          </a:prstGeom>
          <a:noFill/>
        </p:spPr>
        <p:txBody>
          <a:bodyPr wrap="square">
            <a:spAutoFit/>
          </a:bodyPr>
          <a:lstStyle/>
          <a:p>
            <a:r>
              <a:rPr lang="en-CA" sz="1000" dirty="0">
                <a:effectLst/>
                <a:latin typeface="Calibri" panose="020F0502020204030204" pitchFamily="34" charset="0"/>
                <a:ea typeface="Calibri" panose="020F0502020204030204" pitchFamily="34" charset="0"/>
                <a:cs typeface="Times New Roman" panose="02020603050405020304" pitchFamily="18" charset="0"/>
              </a:rPr>
              <a:t>City-wise electric vehicle prediction for the next 10 years using Linear Regression (20 observations)</a:t>
            </a:r>
            <a:endParaRPr lang="en-CA" sz="1000" dirty="0"/>
          </a:p>
        </p:txBody>
      </p:sp>
      <p:pic>
        <p:nvPicPr>
          <p:cNvPr id="9" name="Picture 8">
            <a:extLst>
              <a:ext uri="{FF2B5EF4-FFF2-40B4-BE49-F238E27FC236}">
                <a16:creationId xmlns:a16="http://schemas.microsoft.com/office/drawing/2014/main" id="{F28B0692-AD50-12E2-3E17-346E5D8156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01" y="4184956"/>
            <a:ext cx="7610706" cy="1572260"/>
          </a:xfrm>
          <a:prstGeom prst="rect">
            <a:avLst/>
          </a:prstGeom>
          <a:noFill/>
          <a:ln>
            <a:solidFill>
              <a:schemeClr val="tx1"/>
            </a:solidFill>
          </a:ln>
        </p:spPr>
      </p:pic>
      <p:sp>
        <p:nvSpPr>
          <p:cNvPr id="11" name="TextBox 10">
            <a:extLst>
              <a:ext uri="{FF2B5EF4-FFF2-40B4-BE49-F238E27FC236}">
                <a16:creationId xmlns:a16="http://schemas.microsoft.com/office/drawing/2014/main" id="{2108D225-6E04-7AAA-8B72-AFCC3FF4D70B}"/>
              </a:ext>
            </a:extLst>
          </p:cNvPr>
          <p:cNvSpPr txBox="1"/>
          <p:nvPr/>
        </p:nvSpPr>
        <p:spPr>
          <a:xfrm>
            <a:off x="1977512" y="5733149"/>
            <a:ext cx="5789972" cy="246221"/>
          </a:xfrm>
          <a:prstGeom prst="rect">
            <a:avLst/>
          </a:prstGeom>
          <a:noFill/>
        </p:spPr>
        <p:txBody>
          <a:bodyPr wrap="square">
            <a:spAutoFit/>
          </a:bodyPr>
          <a:lstStyle/>
          <a:p>
            <a:r>
              <a:rPr lang="en-CA" sz="1000" dirty="0">
                <a:effectLst/>
                <a:latin typeface="Calibri" panose="020F0502020204030204" pitchFamily="34" charset="0"/>
                <a:ea typeface="Calibri" panose="020F0502020204030204" pitchFamily="34" charset="0"/>
                <a:cs typeface="Times New Roman" panose="02020603050405020304" pitchFamily="18" charset="0"/>
              </a:rPr>
              <a:t>Utility-wise electric vehicle prediction for the next 10 years using Linear Regression (10 observations)</a:t>
            </a:r>
            <a:endParaRPr lang="en-CA" sz="1000" dirty="0"/>
          </a:p>
        </p:txBody>
      </p:sp>
    </p:spTree>
    <p:extLst>
      <p:ext uri="{BB962C8B-B14F-4D97-AF65-F5344CB8AC3E}">
        <p14:creationId xmlns:p14="http://schemas.microsoft.com/office/powerpoint/2010/main" val="410538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500" dirty="0"/>
              <a:t>Findings and Insights (Contd.)</a:t>
            </a:r>
          </a:p>
        </p:txBody>
      </p:sp>
      <p:sp>
        <p:nvSpPr>
          <p:cNvPr id="4" name="Content Placeholder 3"/>
          <p:cNvSpPr>
            <a:spLocks noGrp="1"/>
          </p:cNvSpPr>
          <p:nvPr>
            <p:ph idx="1"/>
          </p:nvPr>
        </p:nvSpPr>
        <p:spPr>
          <a:xfrm>
            <a:off x="-1" y="1278195"/>
            <a:ext cx="8976853" cy="1396179"/>
          </a:xfrm>
        </p:spPr>
        <p:txBody>
          <a:bodyPr>
            <a:normAutofit/>
          </a:bodyPr>
          <a:lstStyle/>
          <a:p>
            <a:r>
              <a:rPr lang="en-US" sz="2400" b="1" dirty="0">
                <a:latin typeface="+mj-lt"/>
              </a:rPr>
              <a:t>Predicted Results using Random Forest:</a:t>
            </a:r>
          </a:p>
          <a:p>
            <a:pPr lvl="1"/>
            <a:r>
              <a:rPr lang="en-US" sz="1400" b="0" i="0" u="none" strike="noStrike" baseline="0" dirty="0">
                <a:solidFill>
                  <a:srgbClr val="000000"/>
                </a:solidFill>
                <a:latin typeface="+mj-lt"/>
              </a:rPr>
              <a:t>Predictions using Random forest </a:t>
            </a:r>
            <a:r>
              <a:rPr lang="en-US" sz="1400" dirty="0">
                <a:solidFill>
                  <a:srgbClr val="000000"/>
                </a:solidFill>
                <a:latin typeface="+mj-lt"/>
              </a:rPr>
              <a:t>were static over the years indicating that the model has some limitations in predicting future data</a:t>
            </a:r>
            <a:r>
              <a:rPr lang="en-US" sz="1400" b="0" i="0" u="none" strike="noStrike" baseline="0" dirty="0">
                <a:solidFill>
                  <a:srgbClr val="000000"/>
                </a:solidFill>
                <a:latin typeface="+mj-lt"/>
              </a:rPr>
              <a:t>.</a:t>
            </a:r>
            <a:endParaRPr lang="en-US" dirty="0">
              <a:latin typeface="+mj-lt"/>
            </a:endParaRP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48EF39EB-978A-4C7E-A650-6171484E3A85}"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
        <p:nvSpPr>
          <p:cNvPr id="10" name="TextBox 9">
            <a:extLst>
              <a:ext uri="{FF2B5EF4-FFF2-40B4-BE49-F238E27FC236}">
                <a16:creationId xmlns:a16="http://schemas.microsoft.com/office/drawing/2014/main" id="{57752009-B4CF-7987-DCA1-158B0904BE0E}"/>
              </a:ext>
            </a:extLst>
          </p:cNvPr>
          <p:cNvSpPr txBox="1"/>
          <p:nvPr/>
        </p:nvSpPr>
        <p:spPr>
          <a:xfrm>
            <a:off x="1838632" y="4883200"/>
            <a:ext cx="5498690" cy="249684"/>
          </a:xfrm>
          <a:prstGeom prst="rect">
            <a:avLst/>
          </a:prstGeom>
          <a:noFill/>
        </p:spPr>
        <p:txBody>
          <a:bodyPr wrap="square">
            <a:spAutoFit/>
          </a:bodyPr>
          <a:lstStyle/>
          <a:p>
            <a:pPr>
              <a:lnSpc>
                <a:spcPct val="107000"/>
              </a:lnSpc>
              <a:spcAft>
                <a:spcPts val="800"/>
              </a:spcAft>
            </a:pPr>
            <a:r>
              <a:rPr lang="en-CA" sz="1000" kern="100" dirty="0">
                <a:effectLst/>
                <a:latin typeface="Calibri" panose="020F0502020204030204" pitchFamily="34" charset="0"/>
                <a:ea typeface="Calibri" panose="020F0502020204030204" pitchFamily="34" charset="0"/>
                <a:cs typeface="Times New Roman" panose="02020603050405020304" pitchFamily="18" charset="0"/>
              </a:rPr>
              <a:t>County-wise electric vehicle prediction for the next 10 years using Random Forest (10 observations)</a:t>
            </a:r>
          </a:p>
        </p:txBody>
      </p:sp>
      <p:pic>
        <p:nvPicPr>
          <p:cNvPr id="2" name="Picture 1">
            <a:extLst>
              <a:ext uri="{FF2B5EF4-FFF2-40B4-BE49-F238E27FC236}">
                <a16:creationId xmlns:a16="http://schemas.microsoft.com/office/drawing/2014/main" id="{9172627D-8EBB-2FF3-77DC-2C7B7D1B3C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183" y="2604135"/>
            <a:ext cx="8180713" cy="2270672"/>
          </a:xfrm>
          <a:prstGeom prst="rect">
            <a:avLst/>
          </a:prstGeom>
          <a:noFill/>
          <a:ln>
            <a:solidFill>
              <a:schemeClr val="tx1"/>
            </a:solidFill>
          </a:ln>
        </p:spPr>
      </p:pic>
    </p:spTree>
    <p:extLst>
      <p:ext uri="{BB962C8B-B14F-4D97-AF65-F5344CB8AC3E}">
        <p14:creationId xmlns:p14="http://schemas.microsoft.com/office/powerpoint/2010/main" val="194783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Findings and Insights (Contd.)</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2FB65922-20F6-4F86-BCA1-F4671F3976D1}"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
        <p:nvSpPr>
          <p:cNvPr id="8" name="TextBox 7">
            <a:extLst>
              <a:ext uri="{FF2B5EF4-FFF2-40B4-BE49-F238E27FC236}">
                <a16:creationId xmlns:a16="http://schemas.microsoft.com/office/drawing/2014/main" id="{C826F589-8AF0-F94C-D515-E2325166B540}"/>
              </a:ext>
            </a:extLst>
          </p:cNvPr>
          <p:cNvSpPr txBox="1"/>
          <p:nvPr/>
        </p:nvSpPr>
        <p:spPr>
          <a:xfrm>
            <a:off x="1977512" y="3938735"/>
            <a:ext cx="5365484" cy="246221"/>
          </a:xfrm>
          <a:prstGeom prst="rect">
            <a:avLst/>
          </a:prstGeom>
          <a:noFill/>
        </p:spPr>
        <p:txBody>
          <a:bodyPr wrap="square">
            <a:spAutoFit/>
          </a:bodyPr>
          <a:lstStyle/>
          <a:p>
            <a:r>
              <a:rPr lang="en-CA" sz="1000" dirty="0">
                <a:effectLst/>
                <a:latin typeface="Calibri" panose="020F0502020204030204" pitchFamily="34" charset="0"/>
                <a:ea typeface="Calibri" panose="020F0502020204030204" pitchFamily="34" charset="0"/>
                <a:cs typeface="Times New Roman" panose="02020603050405020304" pitchFamily="18" charset="0"/>
              </a:rPr>
              <a:t>City-wise electric vehicle prediction for the next 10 years using Random Forest (20 observations)</a:t>
            </a:r>
            <a:endParaRPr lang="en-CA" sz="1000" dirty="0"/>
          </a:p>
        </p:txBody>
      </p:sp>
      <p:sp>
        <p:nvSpPr>
          <p:cNvPr id="11" name="TextBox 10">
            <a:extLst>
              <a:ext uri="{FF2B5EF4-FFF2-40B4-BE49-F238E27FC236}">
                <a16:creationId xmlns:a16="http://schemas.microsoft.com/office/drawing/2014/main" id="{2108D225-6E04-7AAA-8B72-AFCC3FF4D70B}"/>
              </a:ext>
            </a:extLst>
          </p:cNvPr>
          <p:cNvSpPr txBox="1"/>
          <p:nvPr/>
        </p:nvSpPr>
        <p:spPr>
          <a:xfrm>
            <a:off x="1977512" y="5733149"/>
            <a:ext cx="5789972" cy="246221"/>
          </a:xfrm>
          <a:prstGeom prst="rect">
            <a:avLst/>
          </a:prstGeom>
          <a:noFill/>
        </p:spPr>
        <p:txBody>
          <a:bodyPr wrap="square">
            <a:spAutoFit/>
          </a:bodyPr>
          <a:lstStyle/>
          <a:p>
            <a:r>
              <a:rPr lang="en-CA" sz="1000" dirty="0">
                <a:effectLst/>
                <a:latin typeface="Calibri" panose="020F0502020204030204" pitchFamily="34" charset="0"/>
                <a:ea typeface="Calibri" panose="020F0502020204030204" pitchFamily="34" charset="0"/>
                <a:cs typeface="Times New Roman" panose="02020603050405020304" pitchFamily="18" charset="0"/>
              </a:rPr>
              <a:t>Utility-wise electric vehicle prediction for the next 10 years using Random Forest (10 observations)</a:t>
            </a:r>
            <a:endParaRPr lang="en-CA" sz="1000" dirty="0"/>
          </a:p>
        </p:txBody>
      </p:sp>
      <p:pic>
        <p:nvPicPr>
          <p:cNvPr id="10" name="Picture 9">
            <a:extLst>
              <a:ext uri="{FF2B5EF4-FFF2-40B4-BE49-F238E27FC236}">
                <a16:creationId xmlns:a16="http://schemas.microsoft.com/office/drawing/2014/main" id="{3D8B3272-EB13-5B8F-B46C-3FBEE4B3E7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4457" y="1314439"/>
            <a:ext cx="7653759" cy="2539805"/>
          </a:xfrm>
          <a:prstGeom prst="rect">
            <a:avLst/>
          </a:prstGeom>
          <a:noFill/>
          <a:ln>
            <a:solidFill>
              <a:schemeClr val="tx1"/>
            </a:solidFill>
          </a:ln>
        </p:spPr>
      </p:pic>
      <p:pic>
        <p:nvPicPr>
          <p:cNvPr id="13" name="Picture 12">
            <a:extLst>
              <a:ext uri="{FF2B5EF4-FFF2-40B4-BE49-F238E27FC236}">
                <a16:creationId xmlns:a16="http://schemas.microsoft.com/office/drawing/2014/main" id="{74192134-9709-391D-A814-B50CCE1F35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7512" y="4273601"/>
            <a:ext cx="5056240" cy="1371600"/>
          </a:xfrm>
          <a:prstGeom prst="rect">
            <a:avLst/>
          </a:prstGeom>
          <a:noFill/>
          <a:ln>
            <a:solidFill>
              <a:schemeClr val="tx1"/>
            </a:solidFill>
          </a:ln>
        </p:spPr>
      </p:pic>
    </p:spTree>
    <p:extLst>
      <p:ext uri="{BB962C8B-B14F-4D97-AF65-F5344CB8AC3E}">
        <p14:creationId xmlns:p14="http://schemas.microsoft.com/office/powerpoint/2010/main" val="2975040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Conclusion</a:t>
            </a:r>
          </a:p>
        </p:txBody>
      </p:sp>
      <p:sp>
        <p:nvSpPr>
          <p:cNvPr id="3" name="Content Placeholder 2"/>
          <p:cNvSpPr>
            <a:spLocks noGrp="1"/>
          </p:cNvSpPr>
          <p:nvPr>
            <p:ph idx="1"/>
          </p:nvPr>
        </p:nvSpPr>
        <p:spPr>
          <a:xfrm>
            <a:off x="365568" y="1047516"/>
            <a:ext cx="8444818" cy="2198660"/>
          </a:xfrm>
        </p:spPr>
        <p:txBody>
          <a:bodyPr>
            <a:normAutofit/>
          </a:bodyPr>
          <a:lstStyle/>
          <a:p>
            <a:pPr>
              <a:buFont typeface="Arial" panose="020B0604020202020204" pitchFamily="34" charset="0"/>
              <a:buChar char="•"/>
            </a:pPr>
            <a:r>
              <a:rPr lang="en-US" sz="1900" dirty="0">
                <a:latin typeface="+mj-lt"/>
              </a:rPr>
              <a:t>Machine learning can predict future EV adoption in Washington State based on detailed data about residents' geographic locations and the availability of infrastructural facilities..</a:t>
            </a:r>
          </a:p>
          <a:p>
            <a:pPr>
              <a:buFont typeface="Arial" panose="020B0604020202020204" pitchFamily="34" charset="0"/>
              <a:buChar char="•"/>
            </a:pPr>
            <a:r>
              <a:rPr lang="en-US" sz="1900" dirty="0">
                <a:latin typeface="+mj-lt"/>
              </a:rPr>
              <a:t>The choice of the machine learning model is crucial as in this case Linear Regression emerged as the most effective model for this prediction task.</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C1742F36-CEDE-40BC-B171-F289FBAACC50}"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155852" y="3222814"/>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Limitations</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832139"/>
            <a:ext cx="8444818" cy="188693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00" dirty="0">
                <a:latin typeface="+mj-lt"/>
              </a:rPr>
              <a:t>Need for additional features like income levels, fuel prices, and government incentives to improve predictive performance.</a:t>
            </a:r>
          </a:p>
          <a:p>
            <a:pPr algn="just"/>
            <a:r>
              <a:rPr lang="en-US" sz="1900" dirty="0">
                <a:latin typeface="+mj-lt"/>
              </a:rPr>
              <a:t>Random Forest's limitations in capturing temporal trends highlight the need for advanced time-series models.</a:t>
            </a:r>
          </a:p>
          <a:p>
            <a:pPr algn="just"/>
            <a:r>
              <a:rPr lang="en-US" sz="1900" dirty="0">
                <a:latin typeface="+mj-lt"/>
              </a:rPr>
              <a:t>Importance of continuous data collection for ongoing model improvement.</a:t>
            </a:r>
          </a:p>
        </p:txBody>
      </p:sp>
    </p:spTree>
    <p:extLst>
      <p:ext uri="{BB962C8B-B14F-4D97-AF65-F5344CB8AC3E}">
        <p14:creationId xmlns:p14="http://schemas.microsoft.com/office/powerpoint/2010/main" val="347426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Research Question No.3</a:t>
            </a:r>
          </a:p>
        </p:txBody>
      </p:sp>
      <p:sp>
        <p:nvSpPr>
          <p:cNvPr id="3" name="Content Placeholder 2"/>
          <p:cNvSpPr>
            <a:spLocks noGrp="1"/>
          </p:cNvSpPr>
          <p:nvPr>
            <p:ph idx="1"/>
          </p:nvPr>
        </p:nvSpPr>
        <p:spPr>
          <a:xfrm>
            <a:off x="365568" y="1001741"/>
            <a:ext cx="8444818" cy="1279344"/>
          </a:xfrm>
        </p:spPr>
        <p:txBody>
          <a:bodyPr>
            <a:normAutofit/>
          </a:bodyPr>
          <a:lstStyle/>
          <a:p>
            <a:pPr marL="0" indent="0" algn="just">
              <a:buNone/>
            </a:pPr>
            <a:r>
              <a:rPr lang="en-US" sz="2300" dirty="0">
                <a:latin typeface="+mj-lt"/>
              </a:rPr>
              <a:t>How do geographic location and local infrastructure (electric utilities) impact EV adoption in Washington?</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C4FB13B-B5A2-4229-A6C0-E6161704CDD4}"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18</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365568" y="2552794"/>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Objective</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162119"/>
            <a:ext cx="8444818" cy="255695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300" dirty="0">
                <a:latin typeface="+mj-lt"/>
              </a:rPr>
              <a:t>To understand the influence of geographic and infrastructural factors on EV adoption in Washington State.</a:t>
            </a:r>
          </a:p>
          <a:p>
            <a:pPr marL="0" indent="0" algn="just">
              <a:buNone/>
            </a:pPr>
            <a:endParaRPr lang="en-US" sz="2300" dirty="0">
              <a:latin typeface="+mj-lt"/>
            </a:endParaRPr>
          </a:p>
          <a:p>
            <a:pPr algn="just"/>
            <a:r>
              <a:rPr lang="en-US" sz="2300" dirty="0">
                <a:latin typeface="+mj-lt"/>
              </a:rPr>
              <a:t>To provide insights that can guide policy and infrastructure development to enhance EV adoption.</a:t>
            </a:r>
          </a:p>
        </p:txBody>
      </p:sp>
    </p:spTree>
    <p:extLst>
      <p:ext uri="{BB962C8B-B14F-4D97-AF65-F5344CB8AC3E}">
        <p14:creationId xmlns:p14="http://schemas.microsoft.com/office/powerpoint/2010/main" val="90095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563549"/>
          </a:xfrm>
        </p:spPr>
        <p:txBody>
          <a:bodyPr/>
          <a:lstStyle/>
          <a:p>
            <a:r>
              <a:rPr lang="en-US" sz="2500" dirty="0"/>
              <a:t>Methodology</a:t>
            </a:r>
          </a:p>
        </p:txBody>
      </p:sp>
      <p:sp>
        <p:nvSpPr>
          <p:cNvPr id="4" name="Content Placeholder 3"/>
          <p:cNvSpPr>
            <a:spLocks noGrp="1"/>
          </p:cNvSpPr>
          <p:nvPr>
            <p:ph idx="1"/>
          </p:nvPr>
        </p:nvSpPr>
        <p:spPr>
          <a:xfrm>
            <a:off x="365567" y="1151728"/>
            <a:ext cx="4783746" cy="1780171"/>
          </a:xfrm>
        </p:spPr>
        <p:txBody>
          <a:bodyPr>
            <a:normAutofit fontScale="92500" lnSpcReduction="10000"/>
          </a:bodyPr>
          <a:lstStyle/>
          <a:p>
            <a:r>
              <a:rPr lang="en-US" sz="2100" b="1" dirty="0">
                <a:latin typeface="+mj-lt"/>
              </a:rPr>
              <a:t>Data Collection and Preprocessing:</a:t>
            </a:r>
          </a:p>
          <a:p>
            <a:pPr lvl="2"/>
            <a:r>
              <a:rPr lang="en-US" dirty="0">
                <a:latin typeface="+mj-lt"/>
              </a:rPr>
              <a:t>Dataset: EV registrations in Washington State</a:t>
            </a:r>
          </a:p>
          <a:p>
            <a:pPr lvl="2"/>
            <a:r>
              <a:rPr lang="en-US" dirty="0">
                <a:latin typeface="+mj-lt"/>
              </a:rPr>
              <a:t>Cleaning the data</a:t>
            </a:r>
          </a:p>
          <a:p>
            <a:pPr lvl="2"/>
            <a:r>
              <a:rPr lang="en-US" dirty="0">
                <a:latin typeface="+mj-lt"/>
              </a:rPr>
              <a:t>Removing Outliers</a:t>
            </a:r>
          </a:p>
          <a:p>
            <a:pPr lvl="2"/>
            <a:r>
              <a:rPr lang="en-US" dirty="0">
                <a:latin typeface="+mj-lt"/>
              </a:rPr>
              <a:t>Feature encoding</a:t>
            </a: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66A518D4-03F9-4AC9-AC26-113C2AB3FCCE}" type="datetime4">
              <a:rPr lang="en-US" smtClean="0"/>
              <a:t>July 22, 2024</a:t>
            </a:fld>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
        <p:nvSpPr>
          <p:cNvPr id="7" name="Content Placeholder 3">
            <a:extLst>
              <a:ext uri="{FF2B5EF4-FFF2-40B4-BE49-F238E27FC236}">
                <a16:creationId xmlns:a16="http://schemas.microsoft.com/office/drawing/2014/main" id="{4F5F8DF8-A8F3-071B-985B-665480C95C50}"/>
              </a:ext>
            </a:extLst>
          </p:cNvPr>
          <p:cNvSpPr txBox="1">
            <a:spLocks/>
          </p:cNvSpPr>
          <p:nvPr/>
        </p:nvSpPr>
        <p:spPr>
          <a:xfrm>
            <a:off x="365567" y="3254476"/>
            <a:ext cx="4783746" cy="2751469"/>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00" b="1" dirty="0">
                <a:latin typeface="+mj-lt"/>
              </a:rPr>
              <a:t>Feature Engineering:</a:t>
            </a:r>
          </a:p>
          <a:p>
            <a:pPr marL="0" indent="0">
              <a:buNone/>
            </a:pPr>
            <a:endParaRPr lang="en-US" sz="2100" b="1" dirty="0">
              <a:latin typeface="+mj-lt"/>
            </a:endParaRPr>
          </a:p>
          <a:p>
            <a:pPr lvl="2" algn="just"/>
            <a:r>
              <a:rPr lang="en-US" sz="1600" dirty="0">
                <a:latin typeface="+mj-lt"/>
              </a:rPr>
              <a:t>Created new features representing the number of EVs per county, city, legislative district, and electric utility.</a:t>
            </a:r>
          </a:p>
          <a:p>
            <a:pPr marL="459000" lvl="2" indent="0" algn="just">
              <a:buNone/>
            </a:pPr>
            <a:endParaRPr lang="en-US" sz="1600" dirty="0">
              <a:latin typeface="+mj-lt"/>
            </a:endParaRPr>
          </a:p>
          <a:p>
            <a:pPr lvl="2" algn="just"/>
            <a:r>
              <a:rPr lang="en-US" sz="1600" dirty="0">
                <a:latin typeface="+mj-lt"/>
              </a:rPr>
              <a:t>Used </a:t>
            </a:r>
            <a:r>
              <a:rPr lang="en-US" sz="1600" dirty="0" err="1">
                <a:latin typeface="+mj-lt"/>
              </a:rPr>
              <a:t>GeoPandas</a:t>
            </a:r>
            <a:r>
              <a:rPr lang="en-US" sz="1600" dirty="0">
                <a:latin typeface="+mj-lt"/>
              </a:rPr>
              <a:t> for geographic validation and spatial distribution visualization.</a:t>
            </a:r>
          </a:p>
        </p:txBody>
      </p:sp>
      <p:pic>
        <p:nvPicPr>
          <p:cNvPr id="9" name="Picture 8">
            <a:extLst>
              <a:ext uri="{FF2B5EF4-FFF2-40B4-BE49-F238E27FC236}">
                <a16:creationId xmlns:a16="http://schemas.microsoft.com/office/drawing/2014/main" id="{A1C76C79-96E7-DF74-A05E-B95208316EFB}"/>
              </a:ext>
            </a:extLst>
          </p:cNvPr>
          <p:cNvPicPr>
            <a:picLocks noChangeAspect="1"/>
          </p:cNvPicPr>
          <p:nvPr/>
        </p:nvPicPr>
        <p:blipFill>
          <a:blip r:embed="rId2"/>
          <a:stretch>
            <a:fillRect/>
          </a:stretch>
        </p:blipFill>
        <p:spPr>
          <a:xfrm>
            <a:off x="5079478" y="1292783"/>
            <a:ext cx="2015461" cy="2076193"/>
          </a:xfrm>
          <a:prstGeom prst="rect">
            <a:avLst/>
          </a:prstGeom>
        </p:spPr>
      </p:pic>
      <p:pic>
        <p:nvPicPr>
          <p:cNvPr id="10" name="Picture 9">
            <a:extLst>
              <a:ext uri="{FF2B5EF4-FFF2-40B4-BE49-F238E27FC236}">
                <a16:creationId xmlns:a16="http://schemas.microsoft.com/office/drawing/2014/main" id="{DBB5D801-AB2F-AD8A-A427-40A374CBC9C5}"/>
              </a:ext>
            </a:extLst>
          </p:cNvPr>
          <p:cNvPicPr>
            <a:picLocks noChangeAspect="1"/>
          </p:cNvPicPr>
          <p:nvPr/>
        </p:nvPicPr>
        <p:blipFill>
          <a:blip r:embed="rId3"/>
          <a:stretch>
            <a:fillRect/>
          </a:stretch>
        </p:blipFill>
        <p:spPr>
          <a:xfrm>
            <a:off x="7094939" y="1351141"/>
            <a:ext cx="2049061" cy="2077857"/>
          </a:xfrm>
          <a:prstGeom prst="rect">
            <a:avLst/>
          </a:prstGeom>
        </p:spPr>
      </p:pic>
      <p:pic>
        <p:nvPicPr>
          <p:cNvPr id="11" name="Picture 10">
            <a:extLst>
              <a:ext uri="{FF2B5EF4-FFF2-40B4-BE49-F238E27FC236}">
                <a16:creationId xmlns:a16="http://schemas.microsoft.com/office/drawing/2014/main" id="{A271F3A8-56A8-D88E-9415-C43469338E87}"/>
              </a:ext>
            </a:extLst>
          </p:cNvPr>
          <p:cNvPicPr>
            <a:picLocks noChangeAspect="1"/>
          </p:cNvPicPr>
          <p:nvPr/>
        </p:nvPicPr>
        <p:blipFill>
          <a:blip r:embed="rId4"/>
          <a:stretch>
            <a:fillRect/>
          </a:stretch>
        </p:blipFill>
        <p:spPr>
          <a:xfrm>
            <a:off x="5201499" y="3593179"/>
            <a:ext cx="1961138" cy="2337885"/>
          </a:xfrm>
          <a:prstGeom prst="rect">
            <a:avLst/>
          </a:prstGeom>
        </p:spPr>
      </p:pic>
      <p:pic>
        <p:nvPicPr>
          <p:cNvPr id="12" name="Picture 11">
            <a:extLst>
              <a:ext uri="{FF2B5EF4-FFF2-40B4-BE49-F238E27FC236}">
                <a16:creationId xmlns:a16="http://schemas.microsoft.com/office/drawing/2014/main" id="{FD47BD02-3E1B-D5F6-2EA9-0A40737AB72B}"/>
              </a:ext>
            </a:extLst>
          </p:cNvPr>
          <p:cNvPicPr>
            <a:picLocks noChangeAspect="1"/>
          </p:cNvPicPr>
          <p:nvPr/>
        </p:nvPicPr>
        <p:blipFill>
          <a:blip r:embed="rId5"/>
          <a:stretch>
            <a:fillRect/>
          </a:stretch>
        </p:blipFill>
        <p:spPr>
          <a:xfrm>
            <a:off x="7094939" y="3594207"/>
            <a:ext cx="2049062" cy="2224241"/>
          </a:xfrm>
          <a:prstGeom prst="rect">
            <a:avLst/>
          </a:prstGeom>
        </p:spPr>
      </p:pic>
    </p:spTree>
    <p:extLst>
      <p:ext uri="{BB962C8B-B14F-4D97-AF65-F5344CB8AC3E}">
        <p14:creationId xmlns:p14="http://schemas.microsoft.com/office/powerpoint/2010/main" val="149962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Data Information</a:t>
            </a:r>
          </a:p>
        </p:txBody>
      </p:sp>
      <p:sp>
        <p:nvSpPr>
          <p:cNvPr id="3" name="Content Placeholder 2"/>
          <p:cNvSpPr>
            <a:spLocks noGrp="1"/>
          </p:cNvSpPr>
          <p:nvPr>
            <p:ph idx="1"/>
          </p:nvPr>
        </p:nvSpPr>
        <p:spPr>
          <a:xfrm>
            <a:off x="365568" y="1001740"/>
            <a:ext cx="8444818" cy="3356706"/>
          </a:xfrm>
        </p:spPr>
        <p:txBody>
          <a:bodyPr>
            <a:normAutofit fontScale="25000" lnSpcReduction="20000"/>
          </a:bodyPr>
          <a:lstStyle/>
          <a:p>
            <a:pPr marL="678180" algn="just">
              <a:lnSpc>
                <a:spcPct val="107000"/>
              </a:lnSpc>
              <a:spcAft>
                <a:spcPts val="1000"/>
              </a:spcAft>
            </a:pPr>
            <a:r>
              <a:rPr lang="en-CA" sz="6800" b="1" dirty="0">
                <a:solidFill>
                  <a:srgbClr val="000000"/>
                </a:solidFill>
                <a:effectLst/>
                <a:latin typeface="+mj-lt"/>
                <a:ea typeface="Times New Roman" panose="02020603050405020304" pitchFamily="18" charset="0"/>
                <a:cs typeface="Times New Roman" panose="02020603050405020304" pitchFamily="18" charset="0"/>
              </a:rPr>
              <a:t>Dataset Link: </a:t>
            </a:r>
            <a:r>
              <a:rPr lang="en-CA" sz="6800" u="sng" dirty="0">
                <a:solidFill>
                  <a:srgbClr val="004C9B"/>
                </a:solidFill>
                <a:effectLst/>
                <a:latin typeface="+mj-lt"/>
                <a:ea typeface="Times New Roman" panose="02020603050405020304" pitchFamily="18" charset="0"/>
                <a:cs typeface="Times New Roman" panose="02020603050405020304" pitchFamily="18" charset="0"/>
                <a:hlinkClick r:id="rId2"/>
              </a:rPr>
              <a:t>https://catalog.data.gov/dataset/electric-vehicle-population-data</a:t>
            </a:r>
            <a:r>
              <a:rPr lang="en-CA" sz="6800" dirty="0">
                <a:solidFill>
                  <a:srgbClr val="000000"/>
                </a:solidFill>
                <a:effectLst/>
                <a:latin typeface="+mj-lt"/>
                <a:ea typeface="Times New Roman" panose="02020603050405020304" pitchFamily="18" charset="0"/>
                <a:cs typeface="Times New Roman" panose="02020603050405020304" pitchFamily="18" charset="0"/>
              </a:rPr>
              <a:t> </a:t>
            </a:r>
            <a:endParaRPr lang="en-CA" sz="6800" dirty="0">
              <a:effectLst/>
              <a:latin typeface="+mj-lt"/>
              <a:ea typeface="Times New Roman" panose="02020603050405020304" pitchFamily="18" charset="0"/>
              <a:cs typeface="Times New Roman" panose="02020603050405020304" pitchFamily="18" charset="0"/>
            </a:endParaRPr>
          </a:p>
          <a:p>
            <a:pPr marL="678180" algn="just">
              <a:lnSpc>
                <a:spcPct val="107000"/>
              </a:lnSpc>
              <a:spcAft>
                <a:spcPts val="1000"/>
              </a:spcAft>
            </a:pPr>
            <a:r>
              <a:rPr lang="fr-CA" sz="6800" b="1" dirty="0">
                <a:solidFill>
                  <a:srgbClr val="000000"/>
                </a:solidFill>
                <a:effectLst/>
                <a:latin typeface="+mj-lt"/>
                <a:ea typeface="Times New Roman" panose="02020603050405020304" pitchFamily="18" charset="0"/>
                <a:cs typeface="Times New Roman" panose="02020603050405020304" pitchFamily="18" charset="0"/>
              </a:rPr>
              <a:t>License Information: </a:t>
            </a:r>
            <a:r>
              <a:rPr lang="fr-CA" sz="6800" u="sng" dirty="0">
                <a:solidFill>
                  <a:srgbClr val="004C9B"/>
                </a:solidFill>
                <a:effectLst/>
                <a:latin typeface="+mj-lt"/>
                <a:ea typeface="Times New Roman" panose="02020603050405020304" pitchFamily="18" charset="0"/>
                <a:cs typeface="Times New Roman" panose="02020603050405020304" pitchFamily="18" charset="0"/>
                <a:hlinkClick r:id="rId3"/>
              </a:rPr>
              <a:t>https://opendatacommons.org/licenses/odbl/1-0/</a:t>
            </a:r>
            <a:r>
              <a:rPr lang="fr-CA" sz="6800" dirty="0">
                <a:solidFill>
                  <a:srgbClr val="000000"/>
                </a:solidFill>
                <a:effectLst/>
                <a:latin typeface="+mj-lt"/>
                <a:ea typeface="Times New Roman" panose="02020603050405020304" pitchFamily="18" charset="0"/>
                <a:cs typeface="Times New Roman" panose="02020603050405020304" pitchFamily="18" charset="0"/>
              </a:rPr>
              <a:t> </a:t>
            </a:r>
          </a:p>
          <a:p>
            <a:pPr marL="447780" indent="0" algn="just">
              <a:lnSpc>
                <a:spcPct val="107000"/>
              </a:lnSpc>
              <a:spcAft>
                <a:spcPts val="1000"/>
              </a:spcAft>
              <a:buNone/>
            </a:pPr>
            <a:r>
              <a:rPr lang="en-CA" sz="6800" dirty="0">
                <a:solidFill>
                  <a:srgbClr val="000000"/>
                </a:solidFill>
                <a:effectLst/>
                <a:latin typeface="+mj-lt"/>
                <a:ea typeface="Times New Roman" panose="02020603050405020304" pitchFamily="18" charset="0"/>
                <a:cs typeface="Times New Roman" panose="02020603050405020304" pitchFamily="18" charset="0"/>
              </a:rPr>
              <a:t>The dataset utilized in this study comprises registered Battery Electric Vehicles (BEVs) and Plug-in Hybrid Electric Vehicles (PHEVs) through the Washington State Department of Licensing (DOL). The dataset has more than 180000 observations and includes detailed information on vehicle types, ownership demographics, geographic distribution and additional attributes such as vehicle make, model, year, and electric range. </a:t>
            </a:r>
          </a:p>
          <a:p>
            <a:pPr marL="447780" indent="0" algn="just">
              <a:lnSpc>
                <a:spcPct val="107000"/>
              </a:lnSpc>
              <a:spcAft>
                <a:spcPts val="1000"/>
              </a:spcAft>
              <a:buNone/>
            </a:pPr>
            <a:r>
              <a:rPr lang="en-CA" sz="6800" dirty="0">
                <a:effectLst/>
                <a:latin typeface="+mj-lt"/>
                <a:ea typeface="Times New Roman" panose="02020603050405020304" pitchFamily="18" charset="0"/>
                <a:cs typeface="Times New Roman" panose="02020603050405020304" pitchFamily="18" charset="0"/>
              </a:rPr>
              <a:t>VIN (1-10), County, City, State, Postal Code, Model Year, Make, Model, Electric Vehicle Type, CAFV Eligibility, Electric Range, Base MSRP, Legislative District, DOL Vehicle ID, Vehicle Location, Electric Utility and 2020 Census Tract are the dataset variables</a:t>
            </a:r>
          </a:p>
          <a:p>
            <a:pPr marL="447780" indent="0" algn="just">
              <a:lnSpc>
                <a:spcPct val="107000"/>
              </a:lnSpc>
              <a:spcAft>
                <a:spcPts val="1000"/>
              </a:spcAft>
              <a:buNone/>
            </a:pPr>
            <a:endParaRPr lang="en-CA" sz="7200" dirty="0">
              <a:effectLst/>
              <a:latin typeface="+mj-lt"/>
              <a:ea typeface="Times New Roman" panose="02020603050405020304" pitchFamily="18" charset="0"/>
              <a:cs typeface="Times New Roman" panose="02020603050405020304" pitchFamily="18" charset="0"/>
            </a:endParaRPr>
          </a:p>
          <a:p>
            <a:pPr marL="447780" indent="0" algn="just">
              <a:lnSpc>
                <a:spcPct val="107000"/>
              </a:lnSpc>
              <a:spcAft>
                <a:spcPts val="1000"/>
              </a:spcAft>
              <a:buNone/>
            </a:pPr>
            <a:endParaRPr lang="en-CA" sz="1800" dirty="0">
              <a:effectLst/>
              <a:latin typeface="+mj-lt"/>
              <a:ea typeface="Times New Roman" panose="02020603050405020304" pitchFamily="18" charset="0"/>
              <a:cs typeface="Times New Roman" panose="02020603050405020304" pitchFamily="18" charset="0"/>
            </a:endParaRPr>
          </a:p>
          <a:p>
            <a:pPr marL="0" indent="0">
              <a:buNone/>
            </a:pPr>
            <a:endParaRPr lang="en-US" dirty="0">
              <a:latin typeface="+mj-lt"/>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291887" y="6269567"/>
            <a:ext cx="2072216" cy="365125"/>
          </a:xfrm>
        </p:spPr>
        <p:txBody>
          <a:bodyPr/>
          <a:lstStyle/>
          <a:p>
            <a:fld id="{023E3C05-BED1-4A1D-9BB8-4BFE87425037}"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43977" y="6269567"/>
            <a:ext cx="675216" cy="365125"/>
          </a:xfrm>
        </p:spPr>
        <p:txBody>
          <a:bodyPr/>
          <a:lstStyle/>
          <a:p>
            <a:fld id="{E1497D35-93D5-5047-9160-8F9C97C9D015}" type="slidenum">
              <a:rPr lang="en-US" smtClean="0"/>
              <a:pPr/>
              <a:t>2</a:t>
            </a:fld>
            <a:endParaRPr lang="en-US" dirty="0"/>
          </a:p>
        </p:txBody>
      </p:sp>
      <p:sp>
        <p:nvSpPr>
          <p:cNvPr id="6" name="Title 1">
            <a:extLst>
              <a:ext uri="{FF2B5EF4-FFF2-40B4-BE49-F238E27FC236}">
                <a16:creationId xmlns:a16="http://schemas.microsoft.com/office/drawing/2014/main" id="{85F82737-4F69-21AA-52E7-D1BBF404D939}"/>
              </a:ext>
            </a:extLst>
          </p:cNvPr>
          <p:cNvSpPr txBox="1">
            <a:spLocks/>
          </p:cNvSpPr>
          <p:nvPr/>
        </p:nvSpPr>
        <p:spPr>
          <a:xfrm>
            <a:off x="606681" y="4553803"/>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Project Objective</a:t>
            </a:r>
          </a:p>
        </p:txBody>
      </p:sp>
      <p:sp>
        <p:nvSpPr>
          <p:cNvPr id="7" name="Content Placeholder 2">
            <a:extLst>
              <a:ext uri="{FF2B5EF4-FFF2-40B4-BE49-F238E27FC236}">
                <a16:creationId xmlns:a16="http://schemas.microsoft.com/office/drawing/2014/main" id="{8BA52606-FE7F-E63C-7E2F-7D7FB7B9282E}"/>
              </a:ext>
            </a:extLst>
          </p:cNvPr>
          <p:cNvSpPr txBox="1">
            <a:spLocks/>
          </p:cNvSpPr>
          <p:nvPr/>
        </p:nvSpPr>
        <p:spPr>
          <a:xfrm>
            <a:off x="365568" y="5122718"/>
            <a:ext cx="8444818" cy="88259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7780" indent="0" algn="just">
              <a:lnSpc>
                <a:spcPct val="107000"/>
              </a:lnSpc>
              <a:spcAft>
                <a:spcPts val="1000"/>
              </a:spcAft>
              <a:buFont typeface="Arial"/>
              <a:buNone/>
            </a:pPr>
            <a:r>
              <a:rPr lang="en-US" sz="1700" dirty="0">
                <a:latin typeface="+mj-lt"/>
              </a:rPr>
              <a:t>Understand factors influencing EV adoption and predict future trends in Washington State.</a:t>
            </a:r>
            <a:endParaRPr lang="en-CA" sz="1700" dirty="0">
              <a:latin typeface="+mj-lt"/>
              <a:ea typeface="Times New Roman" panose="02020603050405020304" pitchFamily="18" charset="0"/>
              <a:cs typeface="Times New Roman" panose="02020603050405020304" pitchFamily="18" charset="0"/>
            </a:endParaRPr>
          </a:p>
          <a:p>
            <a:pPr marL="0" indent="0">
              <a:buFont typeface="Arial"/>
              <a:buNone/>
            </a:pPr>
            <a:endParaRPr lang="en-US" sz="1800" dirty="0"/>
          </a:p>
        </p:txBody>
      </p:sp>
    </p:spTree>
    <p:extLst>
      <p:ext uri="{BB962C8B-B14F-4D97-AF65-F5344CB8AC3E}">
        <p14:creationId xmlns:p14="http://schemas.microsoft.com/office/powerpoint/2010/main" val="211313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3615" y="337608"/>
            <a:ext cx="8444818" cy="563549"/>
          </a:xfrm>
        </p:spPr>
        <p:txBody>
          <a:bodyPr/>
          <a:lstStyle/>
          <a:p>
            <a:r>
              <a:rPr lang="en-US" sz="2500" dirty="0"/>
              <a:t>Methodology (Contd.)</a:t>
            </a:r>
          </a:p>
        </p:txBody>
      </p:sp>
      <p:sp>
        <p:nvSpPr>
          <p:cNvPr id="4" name="Content Placeholder 3"/>
          <p:cNvSpPr>
            <a:spLocks noGrp="1"/>
          </p:cNvSpPr>
          <p:nvPr>
            <p:ph idx="1"/>
          </p:nvPr>
        </p:nvSpPr>
        <p:spPr>
          <a:xfrm>
            <a:off x="365567" y="1151728"/>
            <a:ext cx="8412866" cy="1780171"/>
          </a:xfrm>
        </p:spPr>
        <p:txBody>
          <a:bodyPr>
            <a:normAutofit/>
          </a:bodyPr>
          <a:lstStyle/>
          <a:p>
            <a:r>
              <a:rPr lang="en-US" sz="2100" b="1" dirty="0">
                <a:latin typeface="+mj-lt"/>
              </a:rPr>
              <a:t>Multiple Linear Regression Analysis:</a:t>
            </a:r>
          </a:p>
          <a:p>
            <a:pPr lvl="2"/>
            <a:r>
              <a:rPr lang="en-US" dirty="0">
                <a:latin typeface="+mj-lt"/>
              </a:rPr>
              <a:t>Developed OLS regression models to assess the impact of geographic and infrastructural variables on EV adoption.</a:t>
            </a:r>
          </a:p>
          <a:p>
            <a:pPr lvl="2"/>
            <a:endParaRPr lang="en-US" dirty="0">
              <a:latin typeface="+mj-lt"/>
            </a:endParaRP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9DE24F09-50E9-4E15-B8F0-EA0406EFF2DB}" type="datetime4">
              <a:rPr lang="en-US" smtClean="0"/>
              <a:t>July 22, 2024</a:t>
            </a:fld>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20</a:t>
            </a:fld>
            <a:endParaRPr lang="en-US" dirty="0"/>
          </a:p>
        </p:txBody>
      </p:sp>
      <p:sp>
        <p:nvSpPr>
          <p:cNvPr id="7" name="Content Placeholder 3">
            <a:extLst>
              <a:ext uri="{FF2B5EF4-FFF2-40B4-BE49-F238E27FC236}">
                <a16:creationId xmlns:a16="http://schemas.microsoft.com/office/drawing/2014/main" id="{4F5F8DF8-A8F3-071B-985B-665480C95C50}"/>
              </a:ext>
            </a:extLst>
          </p:cNvPr>
          <p:cNvSpPr txBox="1">
            <a:spLocks/>
          </p:cNvSpPr>
          <p:nvPr/>
        </p:nvSpPr>
        <p:spPr>
          <a:xfrm>
            <a:off x="365566" y="2566219"/>
            <a:ext cx="8326149" cy="343972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dirty="0">
                <a:latin typeface="+mj-lt"/>
              </a:rPr>
              <a:t>Clustering Analysis:</a:t>
            </a:r>
          </a:p>
          <a:p>
            <a:pPr lvl="2" algn="just"/>
            <a:r>
              <a:rPr lang="en-US" dirty="0">
                <a:latin typeface="+mj-lt"/>
              </a:rPr>
              <a:t>Applied K-Means clustering to identify patterns and group similar areas based on EV adoption rates.</a:t>
            </a:r>
          </a:p>
          <a:p>
            <a:pPr lvl="2" algn="just"/>
            <a:r>
              <a:rPr lang="en-US" dirty="0">
                <a:latin typeface="+mj-lt"/>
              </a:rPr>
              <a:t>Generated cluster profiles to summarize characteristics of each cluster.</a:t>
            </a:r>
          </a:p>
          <a:p>
            <a:pPr marL="459000" lvl="2" indent="0" algn="just">
              <a:buNone/>
            </a:pPr>
            <a:endParaRPr lang="en-US" sz="1400" dirty="0">
              <a:latin typeface="+mj-lt"/>
            </a:endParaRPr>
          </a:p>
          <a:p>
            <a:pPr marL="459000" lvl="2" indent="0" algn="just">
              <a:buNone/>
            </a:pPr>
            <a:endParaRPr lang="en-US" sz="1400" dirty="0">
              <a:latin typeface="+mj-lt"/>
            </a:endParaRPr>
          </a:p>
          <a:p>
            <a:r>
              <a:rPr lang="en-US" sz="2100" b="1" dirty="0">
                <a:latin typeface="+mj-lt"/>
              </a:rPr>
              <a:t>Association Rule Analysis:</a:t>
            </a:r>
          </a:p>
          <a:p>
            <a:pPr lvl="2" algn="just"/>
            <a:r>
              <a:rPr lang="en-US" sz="1600" dirty="0">
                <a:latin typeface="+mj-lt"/>
              </a:rPr>
              <a:t>Used the </a:t>
            </a:r>
            <a:r>
              <a:rPr lang="en-US" sz="1600" dirty="0" err="1">
                <a:latin typeface="+mj-lt"/>
              </a:rPr>
              <a:t>Apriori</a:t>
            </a:r>
            <a:r>
              <a:rPr lang="en-US" sz="1600" dirty="0">
                <a:latin typeface="+mj-lt"/>
              </a:rPr>
              <a:t> algorithm to find associations between geographic/infrastructural variables and EV adoption.</a:t>
            </a:r>
          </a:p>
        </p:txBody>
      </p:sp>
    </p:spTree>
    <p:extLst>
      <p:ext uri="{BB962C8B-B14F-4D97-AF65-F5344CB8AC3E}">
        <p14:creationId xmlns:p14="http://schemas.microsoft.com/office/powerpoint/2010/main" val="4218444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661043"/>
          </a:xfrm>
        </p:spPr>
        <p:txBody>
          <a:bodyPr/>
          <a:lstStyle/>
          <a:p>
            <a:r>
              <a:rPr lang="en-US" sz="2500" dirty="0"/>
              <a:t>Findings and Insights</a:t>
            </a:r>
          </a:p>
        </p:txBody>
      </p:sp>
      <p:sp>
        <p:nvSpPr>
          <p:cNvPr id="4" name="Content Placeholder 3"/>
          <p:cNvSpPr>
            <a:spLocks noGrp="1"/>
          </p:cNvSpPr>
          <p:nvPr>
            <p:ph idx="1"/>
          </p:nvPr>
        </p:nvSpPr>
        <p:spPr>
          <a:xfrm>
            <a:off x="297083" y="847065"/>
            <a:ext cx="8581787" cy="1153519"/>
          </a:xfrm>
        </p:spPr>
        <p:txBody>
          <a:bodyPr>
            <a:normAutofit/>
          </a:bodyPr>
          <a:lstStyle/>
          <a:p>
            <a:r>
              <a:rPr lang="en-US" sz="2200" b="1" dirty="0">
                <a:latin typeface="+mj-lt"/>
              </a:rPr>
              <a:t>Geographic Distribution:</a:t>
            </a:r>
          </a:p>
          <a:p>
            <a:pPr lvl="3"/>
            <a:r>
              <a:rPr lang="en-US" sz="1800" dirty="0">
                <a:latin typeface="+mj-lt"/>
              </a:rPr>
              <a:t>King County, Seattle, and Bellevue lead in EV adoption.</a:t>
            </a:r>
          </a:p>
          <a:p>
            <a:pPr lvl="3"/>
            <a:r>
              <a:rPr lang="en-US" sz="1800" dirty="0">
                <a:latin typeface="+mj-lt"/>
              </a:rPr>
              <a:t>Higher concentration of EVs in urban and economically developed areas.</a:t>
            </a:r>
          </a:p>
          <a:p>
            <a:pPr marL="684000" lvl="3" indent="0">
              <a:buNone/>
            </a:pPr>
            <a:endParaRPr lang="en-US" sz="1900" dirty="0">
              <a:latin typeface="+mj-lt"/>
            </a:endParaRPr>
          </a:p>
          <a:p>
            <a:endParaRPr lang="en-CA" sz="1800" b="0" i="0" u="none" strike="noStrike" baseline="0" dirty="0">
              <a:solidFill>
                <a:srgbClr val="000000"/>
              </a:solidFill>
              <a:latin typeface="+mj-lt"/>
            </a:endParaRPr>
          </a:p>
          <a:p>
            <a:pPr lvl="3"/>
            <a:endParaRPr lang="en-US" dirty="0">
              <a:latin typeface="+mj-lt"/>
            </a:endParaRP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CF57A9AB-6F14-498C-9335-815247C7285F}"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21</a:t>
            </a:fld>
            <a:endParaRPr lang="en-US" dirty="0"/>
          </a:p>
        </p:txBody>
      </p:sp>
      <p:pic>
        <p:nvPicPr>
          <p:cNvPr id="8" name="Picture 7">
            <a:extLst>
              <a:ext uri="{FF2B5EF4-FFF2-40B4-BE49-F238E27FC236}">
                <a16:creationId xmlns:a16="http://schemas.microsoft.com/office/drawing/2014/main" id="{FDCE26AF-3D31-FE8B-5261-8F668E0B3C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920" y="2469466"/>
            <a:ext cx="2886347" cy="3193916"/>
          </a:xfrm>
          <a:prstGeom prst="rect">
            <a:avLst/>
          </a:prstGeom>
          <a:ln>
            <a:solidFill>
              <a:schemeClr val="tx1"/>
            </a:solidFill>
          </a:ln>
        </p:spPr>
      </p:pic>
      <p:pic>
        <p:nvPicPr>
          <p:cNvPr id="10" name="Picture 9">
            <a:extLst>
              <a:ext uri="{FF2B5EF4-FFF2-40B4-BE49-F238E27FC236}">
                <a16:creationId xmlns:a16="http://schemas.microsoft.com/office/drawing/2014/main" id="{3DAFD2C6-7347-00A0-0CB0-C9BFE52D1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8295" y="2469464"/>
            <a:ext cx="2729336" cy="3193917"/>
          </a:xfrm>
          <a:prstGeom prst="rect">
            <a:avLst/>
          </a:prstGeom>
          <a:ln>
            <a:solidFill>
              <a:schemeClr val="tx1"/>
            </a:solidFill>
          </a:ln>
        </p:spPr>
      </p:pic>
      <p:pic>
        <p:nvPicPr>
          <p:cNvPr id="11" name="Picture 10">
            <a:extLst>
              <a:ext uri="{FF2B5EF4-FFF2-40B4-BE49-F238E27FC236}">
                <a16:creationId xmlns:a16="http://schemas.microsoft.com/office/drawing/2014/main" id="{02D52991-5CC2-4A34-1825-237395E6E5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8526" y="2469464"/>
            <a:ext cx="2842943" cy="3193918"/>
          </a:xfrm>
          <a:prstGeom prst="rect">
            <a:avLst/>
          </a:prstGeom>
          <a:ln>
            <a:solidFill>
              <a:schemeClr val="tx1"/>
            </a:solidFill>
          </a:ln>
        </p:spPr>
      </p:pic>
      <p:sp>
        <p:nvSpPr>
          <p:cNvPr id="12" name="Title 2">
            <a:extLst>
              <a:ext uri="{FF2B5EF4-FFF2-40B4-BE49-F238E27FC236}">
                <a16:creationId xmlns:a16="http://schemas.microsoft.com/office/drawing/2014/main" id="{3550A80F-995B-A7F5-8D44-AA7D040443D7}"/>
              </a:ext>
            </a:extLst>
          </p:cNvPr>
          <p:cNvSpPr txBox="1">
            <a:spLocks/>
          </p:cNvSpPr>
          <p:nvPr/>
        </p:nvSpPr>
        <p:spPr>
          <a:xfrm>
            <a:off x="306921" y="1936277"/>
            <a:ext cx="7523880" cy="517463"/>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endParaRPr lang="en-US" sz="2100" dirty="0">
              <a:solidFill>
                <a:schemeClr val="tx1"/>
              </a:solidFill>
            </a:endParaRPr>
          </a:p>
        </p:txBody>
      </p:sp>
      <p:sp>
        <p:nvSpPr>
          <p:cNvPr id="13" name="TextBox 12">
            <a:extLst>
              <a:ext uri="{FF2B5EF4-FFF2-40B4-BE49-F238E27FC236}">
                <a16:creationId xmlns:a16="http://schemas.microsoft.com/office/drawing/2014/main" id="{45AB9672-26A7-F84D-C53C-AB862AC129F5}"/>
              </a:ext>
            </a:extLst>
          </p:cNvPr>
          <p:cNvSpPr txBox="1"/>
          <p:nvPr/>
        </p:nvSpPr>
        <p:spPr>
          <a:xfrm>
            <a:off x="481481" y="5679106"/>
            <a:ext cx="5309719" cy="215444"/>
          </a:xfrm>
          <a:prstGeom prst="rect">
            <a:avLst/>
          </a:prstGeom>
          <a:noFill/>
        </p:spPr>
        <p:txBody>
          <a:bodyPr wrap="square">
            <a:spAutoFit/>
          </a:bodyPr>
          <a:lstStyle/>
          <a:p>
            <a:pPr>
              <a:lnSpc>
                <a:spcPct val="107000"/>
              </a:lnSpc>
              <a:spcAft>
                <a:spcPts val="1000"/>
              </a:spcAft>
            </a:pPr>
            <a:r>
              <a:rPr lang="en-CA" sz="800" dirty="0">
                <a:effectLst/>
                <a:latin typeface="Times New Roman" panose="02020603050405020304" pitchFamily="18" charset="0"/>
                <a:ea typeface="Times New Roman" panose="02020603050405020304" pitchFamily="18" charset="0"/>
                <a:cs typeface="Times New Roman" panose="02020603050405020304" pitchFamily="18" charset="0"/>
              </a:rPr>
              <a:t>Geographic distribution of EVs per county                                                             Geographic distribution of EVs per city</a:t>
            </a:r>
            <a:endParaRPr lang="en-CA" sz="3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E971217-6BDE-604C-1201-9EC1F8A038E5}"/>
              </a:ext>
            </a:extLst>
          </p:cNvPr>
          <p:cNvSpPr txBox="1"/>
          <p:nvPr/>
        </p:nvSpPr>
        <p:spPr>
          <a:xfrm>
            <a:off x="6477758" y="5648791"/>
            <a:ext cx="2332628" cy="215444"/>
          </a:xfrm>
          <a:prstGeom prst="rect">
            <a:avLst/>
          </a:prstGeom>
          <a:noFill/>
        </p:spPr>
        <p:txBody>
          <a:bodyPr wrap="square">
            <a:spAutoFit/>
          </a:bodyPr>
          <a:lstStyle/>
          <a:p>
            <a:r>
              <a:rPr lang="en-CA" sz="800" kern="0" dirty="0">
                <a:effectLst/>
                <a:latin typeface="Times New Roman" panose="02020603050405020304" pitchFamily="18" charset="0"/>
                <a:ea typeface="Times New Roman" panose="02020603050405020304" pitchFamily="18" charset="0"/>
              </a:rPr>
              <a:t>Geographic distribution of EVs Legislative District</a:t>
            </a:r>
            <a:endParaRPr lang="en-CA" dirty="0"/>
          </a:p>
        </p:txBody>
      </p:sp>
      <p:sp>
        <p:nvSpPr>
          <p:cNvPr id="16" name="Title 2">
            <a:extLst>
              <a:ext uri="{FF2B5EF4-FFF2-40B4-BE49-F238E27FC236}">
                <a16:creationId xmlns:a16="http://schemas.microsoft.com/office/drawing/2014/main" id="{6D9803C4-8CD6-4C54-6932-CA69ECBE4ACC}"/>
              </a:ext>
            </a:extLst>
          </p:cNvPr>
          <p:cNvSpPr txBox="1">
            <a:spLocks/>
          </p:cNvSpPr>
          <p:nvPr/>
        </p:nvSpPr>
        <p:spPr>
          <a:xfrm>
            <a:off x="538217" y="2056676"/>
            <a:ext cx="8110624" cy="517463"/>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pPr algn="ctr"/>
            <a:r>
              <a:rPr lang="en-CA" sz="1600" kern="0" dirty="0">
                <a:solidFill>
                  <a:schemeClr val="tx1"/>
                </a:solidFill>
                <a:ea typeface="Times New Roman" panose="02020603050405020304" pitchFamily="18" charset="0"/>
              </a:rPr>
              <a:t>D</a:t>
            </a:r>
            <a:r>
              <a:rPr lang="en-CA" sz="1600" kern="0" dirty="0">
                <a:solidFill>
                  <a:schemeClr val="tx1"/>
                </a:solidFill>
                <a:effectLst/>
                <a:ea typeface="Times New Roman" panose="02020603050405020304" pitchFamily="18" charset="0"/>
              </a:rPr>
              <a:t>ensity and Distribution of EV adoption across different latitudes and longitudes</a:t>
            </a:r>
            <a:endParaRPr lang="en-US" sz="1600" dirty="0">
              <a:solidFill>
                <a:schemeClr val="tx1"/>
              </a:solidFill>
            </a:endParaRPr>
          </a:p>
        </p:txBody>
      </p:sp>
    </p:spTree>
    <p:extLst>
      <p:ext uri="{BB962C8B-B14F-4D97-AF65-F5344CB8AC3E}">
        <p14:creationId xmlns:p14="http://schemas.microsoft.com/office/powerpoint/2010/main" val="32172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8434B79-3AAB-4677-9B09-EB5A6D072FFA}" type="datetime4">
              <a:rPr lang="en-US" smtClean="0"/>
              <a:t>July 22, 2024</a:t>
            </a:fld>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22</a:t>
            </a:fld>
            <a:endParaRPr lang="en-US" dirty="0"/>
          </a:p>
        </p:txBody>
      </p:sp>
      <p:sp>
        <p:nvSpPr>
          <p:cNvPr id="10" name="Title 2">
            <a:extLst>
              <a:ext uri="{FF2B5EF4-FFF2-40B4-BE49-F238E27FC236}">
                <a16:creationId xmlns:a16="http://schemas.microsoft.com/office/drawing/2014/main" id="{2F7C44B1-6135-28C8-3C60-30D818C9E24A}"/>
              </a:ext>
            </a:extLst>
          </p:cNvPr>
          <p:cNvSpPr txBox="1">
            <a:spLocks/>
          </p:cNvSpPr>
          <p:nvPr/>
        </p:nvSpPr>
        <p:spPr>
          <a:xfrm>
            <a:off x="139529" y="507266"/>
            <a:ext cx="8444818" cy="563549"/>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Findings and Insights (Contd.)</a:t>
            </a:r>
          </a:p>
        </p:txBody>
      </p:sp>
      <p:sp>
        <p:nvSpPr>
          <p:cNvPr id="17" name="Content Placeholder 3">
            <a:extLst>
              <a:ext uri="{FF2B5EF4-FFF2-40B4-BE49-F238E27FC236}">
                <a16:creationId xmlns:a16="http://schemas.microsoft.com/office/drawing/2014/main" id="{7E9DECF3-8DBB-3F09-E9A5-09A5864676B6}"/>
              </a:ext>
            </a:extLst>
          </p:cNvPr>
          <p:cNvSpPr txBox="1">
            <a:spLocks/>
          </p:cNvSpPr>
          <p:nvPr/>
        </p:nvSpPr>
        <p:spPr>
          <a:xfrm>
            <a:off x="221430" y="1260020"/>
            <a:ext cx="8581787" cy="1153519"/>
          </a:xfrm>
          <a:prstGeom prst="rect">
            <a:avLst/>
          </a:prstGeom>
        </p:spPr>
        <p:txBody>
          <a:bodyPr>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latin typeface="+mj-lt"/>
              </a:rPr>
              <a:t>Regression Analysis:</a:t>
            </a:r>
          </a:p>
          <a:p>
            <a:pPr lvl="3"/>
            <a:r>
              <a:rPr lang="en-US" sz="1800" dirty="0">
                <a:latin typeface="+mj-lt"/>
              </a:rPr>
              <a:t>OLS regression models show high R-squared values, indicating a strong relationship between geographic/infrastructural variables and EV counts.</a:t>
            </a:r>
            <a:endParaRPr lang="en-US" sz="1900" dirty="0">
              <a:latin typeface="+mj-lt"/>
            </a:endParaRPr>
          </a:p>
          <a:p>
            <a:endParaRPr lang="en-CA" sz="1800" dirty="0">
              <a:solidFill>
                <a:srgbClr val="000000"/>
              </a:solidFill>
              <a:latin typeface="+mj-lt"/>
            </a:endParaRPr>
          </a:p>
          <a:p>
            <a:pPr lvl="3"/>
            <a:endParaRPr lang="en-US" dirty="0">
              <a:latin typeface="+mj-lt"/>
            </a:endParaRPr>
          </a:p>
        </p:txBody>
      </p:sp>
      <p:pic>
        <p:nvPicPr>
          <p:cNvPr id="21" name="Picture 20">
            <a:extLst>
              <a:ext uri="{FF2B5EF4-FFF2-40B4-BE49-F238E27FC236}">
                <a16:creationId xmlns:a16="http://schemas.microsoft.com/office/drawing/2014/main" id="{4C013910-6335-DD6B-2401-00E55D70C096}"/>
              </a:ext>
            </a:extLst>
          </p:cNvPr>
          <p:cNvPicPr>
            <a:picLocks noChangeAspect="1"/>
          </p:cNvPicPr>
          <p:nvPr/>
        </p:nvPicPr>
        <p:blipFill>
          <a:blip r:embed="rId2"/>
          <a:stretch>
            <a:fillRect/>
          </a:stretch>
        </p:blipFill>
        <p:spPr>
          <a:xfrm>
            <a:off x="1394485" y="2338387"/>
            <a:ext cx="5763399" cy="3892031"/>
          </a:xfrm>
          <a:prstGeom prst="rect">
            <a:avLst/>
          </a:prstGeom>
        </p:spPr>
      </p:pic>
    </p:spTree>
    <p:extLst>
      <p:ext uri="{BB962C8B-B14F-4D97-AF65-F5344CB8AC3E}">
        <p14:creationId xmlns:p14="http://schemas.microsoft.com/office/powerpoint/2010/main" val="386472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560BC1BC-2BD7-4C68-9456-2DAFEC01C7DC}" type="datetime4">
              <a:rPr lang="en-US" smtClean="0"/>
              <a:t>July 22, 2024</a:t>
            </a:fld>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23</a:t>
            </a:fld>
            <a:endParaRPr lang="en-US" dirty="0"/>
          </a:p>
        </p:txBody>
      </p:sp>
      <p:sp>
        <p:nvSpPr>
          <p:cNvPr id="10" name="Title 2">
            <a:extLst>
              <a:ext uri="{FF2B5EF4-FFF2-40B4-BE49-F238E27FC236}">
                <a16:creationId xmlns:a16="http://schemas.microsoft.com/office/drawing/2014/main" id="{2F7C44B1-6135-28C8-3C60-30D818C9E24A}"/>
              </a:ext>
            </a:extLst>
          </p:cNvPr>
          <p:cNvSpPr txBox="1">
            <a:spLocks/>
          </p:cNvSpPr>
          <p:nvPr/>
        </p:nvSpPr>
        <p:spPr>
          <a:xfrm>
            <a:off x="139529" y="507266"/>
            <a:ext cx="8444818" cy="563549"/>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Findings and Insights (Contd.)</a:t>
            </a:r>
          </a:p>
        </p:txBody>
      </p:sp>
      <p:sp>
        <p:nvSpPr>
          <p:cNvPr id="17" name="Content Placeholder 3">
            <a:extLst>
              <a:ext uri="{FF2B5EF4-FFF2-40B4-BE49-F238E27FC236}">
                <a16:creationId xmlns:a16="http://schemas.microsoft.com/office/drawing/2014/main" id="{7E9DECF3-8DBB-3F09-E9A5-09A5864676B6}"/>
              </a:ext>
            </a:extLst>
          </p:cNvPr>
          <p:cNvSpPr txBox="1">
            <a:spLocks/>
          </p:cNvSpPr>
          <p:nvPr/>
        </p:nvSpPr>
        <p:spPr>
          <a:xfrm>
            <a:off x="221430" y="1260020"/>
            <a:ext cx="8581787" cy="1153519"/>
          </a:xfrm>
          <a:prstGeom prst="rect">
            <a:avLst/>
          </a:prstGeom>
        </p:spPr>
        <p:txBody>
          <a:bodyPr>
            <a:normAutofit fontScale="92500" lnSpcReduction="10000"/>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latin typeface="+mj-lt"/>
              </a:rPr>
              <a:t>Clustering Analysis:</a:t>
            </a:r>
          </a:p>
          <a:p>
            <a:pPr lvl="3"/>
            <a:r>
              <a:rPr lang="en-US" sz="1800" dirty="0">
                <a:latin typeface="+mj-lt"/>
              </a:rPr>
              <a:t>K-Means clustering identified distinct groups of areas with similar EV adoption patterns, highlighting the influence of geographic location and infrastructure on EV adoption.</a:t>
            </a:r>
            <a:endParaRPr lang="en-US" dirty="0">
              <a:latin typeface="+mj-lt"/>
            </a:endParaRPr>
          </a:p>
        </p:txBody>
      </p:sp>
      <p:pic>
        <p:nvPicPr>
          <p:cNvPr id="2" name="Picture 1">
            <a:extLst>
              <a:ext uri="{FF2B5EF4-FFF2-40B4-BE49-F238E27FC236}">
                <a16:creationId xmlns:a16="http://schemas.microsoft.com/office/drawing/2014/main" id="{1896FC8A-69A3-AEC8-707F-3F8F90B5FC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13539"/>
            <a:ext cx="5943600" cy="929005"/>
          </a:xfrm>
          <a:prstGeom prst="rect">
            <a:avLst/>
          </a:prstGeom>
          <a:noFill/>
          <a:ln>
            <a:noFill/>
          </a:ln>
        </p:spPr>
      </p:pic>
      <p:sp>
        <p:nvSpPr>
          <p:cNvPr id="6" name="TextBox 5">
            <a:extLst>
              <a:ext uri="{FF2B5EF4-FFF2-40B4-BE49-F238E27FC236}">
                <a16:creationId xmlns:a16="http://schemas.microsoft.com/office/drawing/2014/main" id="{6E926EB3-E25F-B0C4-A991-06E55AA810D1}"/>
              </a:ext>
            </a:extLst>
          </p:cNvPr>
          <p:cNvSpPr txBox="1"/>
          <p:nvPr/>
        </p:nvSpPr>
        <p:spPr>
          <a:xfrm>
            <a:off x="2145303" y="3342544"/>
            <a:ext cx="4891548" cy="215059"/>
          </a:xfrm>
          <a:prstGeom prst="rect">
            <a:avLst/>
          </a:prstGeom>
          <a:noFill/>
        </p:spPr>
        <p:txBody>
          <a:bodyPr wrap="square">
            <a:spAutoFit/>
          </a:bodyPr>
          <a:lstStyle/>
          <a:p>
            <a:pPr algn="ctr">
              <a:lnSpc>
                <a:spcPct val="107000"/>
              </a:lnSpc>
              <a:spcAft>
                <a:spcPts val="1000"/>
              </a:spcAft>
            </a:pPr>
            <a:r>
              <a:rPr lang="en-CA" sz="800" dirty="0">
                <a:effectLst/>
                <a:latin typeface="Times New Roman" panose="02020603050405020304" pitchFamily="18" charset="0"/>
                <a:ea typeface="Times New Roman" panose="02020603050405020304" pitchFamily="18" charset="0"/>
                <a:cs typeface="Times New Roman" panose="02020603050405020304" pitchFamily="18" charset="0"/>
              </a:rPr>
              <a:t>Cluster Profile providing a summary of characteristics of different features through K-Means clustering</a:t>
            </a:r>
            <a:endParaRPr lang="en-CA" sz="32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1B4EE15-33B9-E110-908E-11684A481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9770" y="3630187"/>
            <a:ext cx="3283505" cy="2310021"/>
          </a:xfrm>
          <a:prstGeom prst="rect">
            <a:avLst/>
          </a:prstGeom>
        </p:spPr>
      </p:pic>
      <p:sp>
        <p:nvSpPr>
          <p:cNvPr id="11" name="TextBox 10">
            <a:extLst>
              <a:ext uri="{FF2B5EF4-FFF2-40B4-BE49-F238E27FC236}">
                <a16:creationId xmlns:a16="http://schemas.microsoft.com/office/drawing/2014/main" id="{6F103C0D-FF31-5EE3-D35B-765C5E7973BD}"/>
              </a:ext>
            </a:extLst>
          </p:cNvPr>
          <p:cNvSpPr txBox="1"/>
          <p:nvPr/>
        </p:nvSpPr>
        <p:spPr>
          <a:xfrm>
            <a:off x="3434101" y="5637581"/>
            <a:ext cx="2979174" cy="584775"/>
          </a:xfrm>
          <a:prstGeom prst="rect">
            <a:avLst/>
          </a:prstGeom>
          <a:noFill/>
        </p:spPr>
        <p:txBody>
          <a:bodyPr wrap="square">
            <a:spAutoFit/>
          </a:bodyPr>
          <a:lstStyle/>
          <a:p>
            <a:r>
              <a:rPr lang="en-CA" sz="3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900" dirty="0">
                <a:effectLst/>
                <a:latin typeface="Times New Roman" panose="02020603050405020304" pitchFamily="18" charset="0"/>
                <a:ea typeface="Times New Roman" panose="02020603050405020304" pitchFamily="18" charset="0"/>
                <a:cs typeface="Times New Roman" panose="02020603050405020304" pitchFamily="18" charset="0"/>
              </a:rPr>
              <a:t>Scatterplot of K-means clustering of EV adoptio</a:t>
            </a:r>
            <a:r>
              <a:rPr lang="en-CA" sz="900" dirty="0">
                <a:latin typeface="Times New Roman" panose="02020603050405020304" pitchFamily="18" charset="0"/>
                <a:ea typeface="Times New Roman" panose="02020603050405020304" pitchFamily="18" charset="0"/>
                <a:cs typeface="Times New Roman" panose="02020603050405020304" pitchFamily="18" charset="0"/>
              </a:rPr>
              <a:t>n</a:t>
            </a:r>
            <a:endParaRPr lang="en-CA" sz="900" dirty="0"/>
          </a:p>
        </p:txBody>
      </p:sp>
    </p:spTree>
    <p:extLst>
      <p:ext uri="{BB962C8B-B14F-4D97-AF65-F5344CB8AC3E}">
        <p14:creationId xmlns:p14="http://schemas.microsoft.com/office/powerpoint/2010/main" val="280868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ECF1944A-AE3B-49E8-AFBE-A6960C69E249}" type="datetime4">
              <a:rPr lang="en-US" smtClean="0"/>
              <a:t>July 22, 2024</a:t>
            </a:fld>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
        <p:nvSpPr>
          <p:cNvPr id="10" name="Title 2">
            <a:extLst>
              <a:ext uri="{FF2B5EF4-FFF2-40B4-BE49-F238E27FC236}">
                <a16:creationId xmlns:a16="http://schemas.microsoft.com/office/drawing/2014/main" id="{2F7C44B1-6135-28C8-3C60-30D818C9E24A}"/>
              </a:ext>
            </a:extLst>
          </p:cNvPr>
          <p:cNvSpPr txBox="1">
            <a:spLocks/>
          </p:cNvSpPr>
          <p:nvPr/>
        </p:nvSpPr>
        <p:spPr>
          <a:xfrm>
            <a:off x="139529" y="507266"/>
            <a:ext cx="8444818" cy="563549"/>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Findings and Insights (Contd.)</a:t>
            </a:r>
          </a:p>
        </p:txBody>
      </p:sp>
      <p:sp>
        <p:nvSpPr>
          <p:cNvPr id="17" name="Content Placeholder 3">
            <a:extLst>
              <a:ext uri="{FF2B5EF4-FFF2-40B4-BE49-F238E27FC236}">
                <a16:creationId xmlns:a16="http://schemas.microsoft.com/office/drawing/2014/main" id="{7E9DECF3-8DBB-3F09-E9A5-09A5864676B6}"/>
              </a:ext>
            </a:extLst>
          </p:cNvPr>
          <p:cNvSpPr txBox="1">
            <a:spLocks/>
          </p:cNvSpPr>
          <p:nvPr/>
        </p:nvSpPr>
        <p:spPr>
          <a:xfrm>
            <a:off x="221430" y="1260020"/>
            <a:ext cx="8581787" cy="1153519"/>
          </a:xfrm>
          <a:prstGeom prst="rect">
            <a:avLst/>
          </a:prstGeom>
        </p:spPr>
        <p:txBody>
          <a:bodyPr>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latin typeface="+mj-lt"/>
              </a:rPr>
              <a:t>Association Rule Analysis:</a:t>
            </a:r>
          </a:p>
          <a:p>
            <a:pPr lvl="3"/>
            <a:r>
              <a:rPr lang="en-US" sz="1800" dirty="0" err="1">
                <a:latin typeface="+mj-lt"/>
              </a:rPr>
              <a:t>Apriori</a:t>
            </a:r>
            <a:r>
              <a:rPr lang="en-US" sz="1800" dirty="0">
                <a:latin typeface="+mj-lt"/>
              </a:rPr>
              <a:t> algorithm finds significant associations between geographic/infrastructural variables and EV adoption.</a:t>
            </a:r>
            <a:endParaRPr lang="en-US" dirty="0">
              <a:latin typeface="+mj-lt"/>
            </a:endParaRPr>
          </a:p>
        </p:txBody>
      </p:sp>
      <p:pic>
        <p:nvPicPr>
          <p:cNvPr id="5" name="Picture 4">
            <a:extLst>
              <a:ext uri="{FF2B5EF4-FFF2-40B4-BE49-F238E27FC236}">
                <a16:creationId xmlns:a16="http://schemas.microsoft.com/office/drawing/2014/main" id="{FA8AE444-4693-4276-DA20-901465D0F6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078" y="2413539"/>
            <a:ext cx="6825870" cy="2876216"/>
          </a:xfrm>
          <a:prstGeom prst="rect">
            <a:avLst/>
          </a:prstGeom>
          <a:noFill/>
          <a:ln>
            <a:noFill/>
          </a:ln>
        </p:spPr>
      </p:pic>
      <p:sp>
        <p:nvSpPr>
          <p:cNvPr id="9" name="TextBox 8">
            <a:extLst>
              <a:ext uri="{FF2B5EF4-FFF2-40B4-BE49-F238E27FC236}">
                <a16:creationId xmlns:a16="http://schemas.microsoft.com/office/drawing/2014/main" id="{42159BD4-C5BE-94CB-C827-5CCC670363A9}"/>
              </a:ext>
            </a:extLst>
          </p:cNvPr>
          <p:cNvSpPr txBox="1"/>
          <p:nvPr/>
        </p:nvSpPr>
        <p:spPr>
          <a:xfrm>
            <a:off x="3450948" y="5289755"/>
            <a:ext cx="2274629" cy="215444"/>
          </a:xfrm>
          <a:prstGeom prst="rect">
            <a:avLst/>
          </a:prstGeom>
          <a:noFill/>
        </p:spPr>
        <p:txBody>
          <a:bodyPr wrap="square">
            <a:spAutoFit/>
          </a:bodyPr>
          <a:lstStyle/>
          <a:p>
            <a:r>
              <a:rPr lang="en-CA" sz="800" kern="0" dirty="0">
                <a:effectLst/>
                <a:latin typeface="Times New Roman" panose="02020603050405020304" pitchFamily="18" charset="0"/>
                <a:ea typeface="Times New Roman" panose="02020603050405020304" pitchFamily="18" charset="0"/>
              </a:rPr>
              <a:t>First 20 results of the association rules data frame</a:t>
            </a:r>
            <a:endParaRPr lang="en-CA" dirty="0"/>
          </a:p>
        </p:txBody>
      </p:sp>
    </p:spTree>
    <p:extLst>
      <p:ext uri="{BB962C8B-B14F-4D97-AF65-F5344CB8AC3E}">
        <p14:creationId xmlns:p14="http://schemas.microsoft.com/office/powerpoint/2010/main" val="81796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Conclusion</a:t>
            </a:r>
          </a:p>
        </p:txBody>
      </p:sp>
      <p:sp>
        <p:nvSpPr>
          <p:cNvPr id="3" name="Content Placeholder 2"/>
          <p:cNvSpPr>
            <a:spLocks noGrp="1"/>
          </p:cNvSpPr>
          <p:nvPr>
            <p:ph idx="1"/>
          </p:nvPr>
        </p:nvSpPr>
        <p:spPr>
          <a:xfrm>
            <a:off x="365568" y="1047516"/>
            <a:ext cx="8444818" cy="2198660"/>
          </a:xfrm>
        </p:spPr>
        <p:txBody>
          <a:bodyPr>
            <a:normAutofit/>
          </a:bodyPr>
          <a:lstStyle/>
          <a:p>
            <a:pPr>
              <a:buFont typeface="Arial" panose="020B0604020202020204" pitchFamily="34" charset="0"/>
              <a:buChar char="•"/>
            </a:pPr>
            <a:r>
              <a:rPr lang="en-US" sz="1800" dirty="0">
                <a:latin typeface="+mj-lt"/>
              </a:rPr>
              <a:t>Geographic location and local infrastructure significantly impact EV adoption in Washington.</a:t>
            </a:r>
          </a:p>
          <a:p>
            <a:pPr>
              <a:buFont typeface="Arial" panose="020B0604020202020204" pitchFamily="34" charset="0"/>
              <a:buChar char="•"/>
            </a:pPr>
            <a:r>
              <a:rPr lang="en-US" sz="1800" dirty="0">
                <a:latin typeface="+mj-lt"/>
              </a:rPr>
              <a:t>Areas with higher population density and better infrastructural support have higher EV adoption rates.</a:t>
            </a:r>
          </a:p>
          <a:p>
            <a:pPr>
              <a:buFont typeface="Arial" panose="020B0604020202020204" pitchFamily="34" charset="0"/>
              <a:buChar char="•"/>
            </a:pPr>
            <a:r>
              <a:rPr lang="en-US" sz="1800" dirty="0">
                <a:latin typeface="+mj-lt"/>
              </a:rPr>
              <a:t>Efficient and extensive electric utilities further facilitate EV adoption.</a:t>
            </a:r>
          </a:p>
          <a:p>
            <a:pPr>
              <a:buFont typeface="Arial" panose="020B0604020202020204" pitchFamily="34" charset="0"/>
              <a:buChar char="•"/>
            </a:pPr>
            <a:r>
              <a:rPr lang="en-US" sz="1800" dirty="0">
                <a:latin typeface="+mj-lt"/>
              </a:rPr>
              <a:t>Targeted policies and infrastructure development in underrepresented areas can enhance EV adoption.</a:t>
            </a:r>
            <a:endParaRPr lang="en-US" sz="18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60AF8246-D5FC-4C78-9024-5E80D68FF703}"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25</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136187" y="3360003"/>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Limitations</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832139"/>
            <a:ext cx="8444818" cy="188693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i="0" u="none" strike="noStrike" baseline="0" dirty="0">
                <a:solidFill>
                  <a:srgbClr val="000000"/>
                </a:solidFill>
                <a:latin typeface="+mj-lt"/>
              </a:rPr>
              <a:t>The study is limited to Washington State, and results may not be generalizable to other regions. </a:t>
            </a:r>
          </a:p>
          <a:p>
            <a:r>
              <a:rPr lang="en-US" sz="1800" b="0" i="0" u="none" strike="noStrike" baseline="0" dirty="0">
                <a:solidFill>
                  <a:srgbClr val="000000"/>
                </a:solidFill>
                <a:latin typeface="+mj-lt"/>
              </a:rPr>
              <a:t>Data covers only 5% of Washington state. More data can help in improving the analysis of geographical and infrastructural features</a:t>
            </a:r>
            <a:r>
              <a:rPr lang="en-US" sz="2000" b="0" i="0" u="none" strike="noStrike" baseline="0" dirty="0">
                <a:solidFill>
                  <a:srgbClr val="000000"/>
                </a:solidFill>
                <a:latin typeface="+mj-lt"/>
              </a:rPr>
              <a:t>.</a:t>
            </a:r>
          </a:p>
          <a:p>
            <a:pPr marL="0" indent="0">
              <a:buNone/>
            </a:pPr>
            <a:r>
              <a:rPr lang="en-US" sz="2000" b="0" i="0" u="none" strike="noStrike" baseline="0" dirty="0">
                <a:solidFill>
                  <a:srgbClr val="000000"/>
                </a:solidFill>
                <a:latin typeface="Times New Roman" panose="02020603050405020304" pitchFamily="18" charset="0"/>
              </a:rPr>
              <a:t> </a:t>
            </a:r>
          </a:p>
          <a:p>
            <a:endParaRPr lang="en-CA" sz="2000" b="0" i="0" u="none" strike="noStrike" baseline="0" dirty="0">
              <a:solidFill>
                <a:srgbClr val="000000"/>
              </a:solidFill>
              <a:latin typeface="Times New Roman" panose="02020603050405020304" pitchFamily="18" charset="0"/>
            </a:endParaRPr>
          </a:p>
          <a:p>
            <a:pPr algn="just"/>
            <a:endParaRPr lang="en-US" sz="1900" dirty="0">
              <a:latin typeface="+mj-lt"/>
            </a:endParaRPr>
          </a:p>
        </p:txBody>
      </p:sp>
    </p:spTree>
    <p:extLst>
      <p:ext uri="{BB962C8B-B14F-4D97-AF65-F5344CB8AC3E}">
        <p14:creationId xmlns:p14="http://schemas.microsoft.com/office/powerpoint/2010/main" val="2544313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just">
              <a:lnSpc>
                <a:spcPct val="200000"/>
              </a:lnSpc>
            </a:pPr>
            <a:r>
              <a:rPr lang="en-US" sz="2000" dirty="0"/>
              <a:t>This study provides valuable insights into the </a:t>
            </a:r>
            <a:r>
              <a:rPr lang="en-US" sz="2000" dirty="0">
                <a:latin typeface="+mj-lt"/>
              </a:rPr>
              <a:t>factors influencing EV adoption and predict future trends in Washington State</a:t>
            </a:r>
            <a:r>
              <a:rPr lang="en-US" sz="2000" dirty="0"/>
              <a:t>. I hope these findings will contribute to the development of targeted policies and infrastructure improvements that promote sustainable transportation and increase EV adoption. I would be happy to address any questions or provide further details. Thank You.</a:t>
            </a:r>
          </a:p>
        </p:txBody>
      </p:sp>
      <p:sp>
        <p:nvSpPr>
          <p:cNvPr id="3" name="Date Placeholder 2">
            <a:extLst>
              <a:ext uri="{FF2B5EF4-FFF2-40B4-BE49-F238E27FC236}">
                <a16:creationId xmlns:a16="http://schemas.microsoft.com/office/drawing/2014/main" id="{38B82740-7511-47FF-9B9D-5F69BF90D31E}"/>
              </a:ext>
            </a:extLst>
          </p:cNvPr>
          <p:cNvSpPr>
            <a:spLocks noGrp="1"/>
          </p:cNvSpPr>
          <p:nvPr>
            <p:ph type="dt" sz="half" idx="2"/>
          </p:nvPr>
        </p:nvSpPr>
        <p:spPr/>
        <p:txBody>
          <a:bodyPr/>
          <a:lstStyle/>
          <a:p>
            <a:fld id="{F621E668-753A-4FBD-B3A3-DCAA8AA03098}" type="datetime4">
              <a:rPr lang="en-US" smtClean="0"/>
              <a:t>July 22, 2024</a:t>
            </a:fld>
            <a:endParaRPr lang="en-US" dirty="0"/>
          </a:p>
        </p:txBody>
      </p:sp>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26</a:t>
            </a:fld>
            <a:endParaRPr lang="en-US" dirty="0"/>
          </a:p>
        </p:txBody>
      </p:sp>
    </p:spTree>
    <p:extLst>
      <p:ext uri="{BB962C8B-B14F-4D97-AF65-F5344CB8AC3E}">
        <p14:creationId xmlns:p14="http://schemas.microsoft.com/office/powerpoint/2010/main" val="136830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Research Question No.1</a:t>
            </a:r>
          </a:p>
        </p:txBody>
      </p:sp>
      <p:sp>
        <p:nvSpPr>
          <p:cNvPr id="3" name="Content Placeholder 2"/>
          <p:cNvSpPr>
            <a:spLocks noGrp="1"/>
          </p:cNvSpPr>
          <p:nvPr>
            <p:ph idx="1"/>
          </p:nvPr>
        </p:nvSpPr>
        <p:spPr>
          <a:xfrm>
            <a:off x="365568" y="1001740"/>
            <a:ext cx="8444818" cy="1886933"/>
          </a:xfrm>
        </p:spPr>
        <p:txBody>
          <a:bodyPr>
            <a:normAutofit/>
          </a:bodyPr>
          <a:lstStyle/>
          <a:p>
            <a:pPr marL="0" indent="0" algn="just">
              <a:buNone/>
            </a:pPr>
            <a:r>
              <a:rPr lang="en-US" sz="2300" dirty="0">
                <a:latin typeface="+mj-lt"/>
              </a:rPr>
              <a:t>Based on data collected from 2015 to 2023, which covers approximately 5% of Washington State's population, what are the primary factors influencing the decision to purchase BEVs and PHEVs in the state?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F9928D15-CCA8-494A-8A70-56564AE70BBE}"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365568" y="3193335"/>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Objective</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832139"/>
            <a:ext cx="8444818" cy="188693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a:buNone/>
            </a:pPr>
            <a:r>
              <a:rPr lang="en-US" sz="2300" dirty="0">
                <a:latin typeface="+mj-lt"/>
              </a:rPr>
              <a:t>Apply machine learning models to identify the primary factors influencing the decision to purchase BEVs and PHEVs in Washington State.</a:t>
            </a:r>
          </a:p>
        </p:txBody>
      </p:sp>
    </p:spTree>
    <p:extLst>
      <p:ext uri="{BB962C8B-B14F-4D97-AF65-F5344CB8AC3E}">
        <p14:creationId xmlns:p14="http://schemas.microsoft.com/office/powerpoint/2010/main" val="136132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5397354" y="1465537"/>
            <a:ext cx="3746646" cy="3926927"/>
          </a:xfrm>
        </p:spPr>
      </p:sp>
      <p:sp>
        <p:nvSpPr>
          <p:cNvPr id="3" name="Title 2"/>
          <p:cNvSpPr>
            <a:spLocks noGrp="1"/>
          </p:cNvSpPr>
          <p:nvPr>
            <p:ph type="title"/>
          </p:nvPr>
        </p:nvSpPr>
        <p:spPr>
          <a:xfrm>
            <a:off x="365568" y="392415"/>
            <a:ext cx="8444818" cy="563549"/>
          </a:xfrm>
        </p:spPr>
        <p:txBody>
          <a:bodyPr/>
          <a:lstStyle/>
          <a:p>
            <a:r>
              <a:rPr lang="en-US" sz="2500" dirty="0"/>
              <a:t>Methodology</a:t>
            </a:r>
          </a:p>
        </p:txBody>
      </p:sp>
      <p:sp>
        <p:nvSpPr>
          <p:cNvPr id="4" name="Content Placeholder 3"/>
          <p:cNvSpPr>
            <a:spLocks noGrp="1"/>
          </p:cNvSpPr>
          <p:nvPr>
            <p:ph idx="1"/>
          </p:nvPr>
        </p:nvSpPr>
        <p:spPr>
          <a:xfrm>
            <a:off x="365567" y="1151728"/>
            <a:ext cx="4783746" cy="1780171"/>
          </a:xfrm>
        </p:spPr>
        <p:txBody>
          <a:bodyPr>
            <a:normAutofit/>
          </a:bodyPr>
          <a:lstStyle/>
          <a:p>
            <a:r>
              <a:rPr lang="en-US" sz="2100" b="1" dirty="0">
                <a:latin typeface="+mj-lt"/>
              </a:rPr>
              <a:t>Data Preprocessing:</a:t>
            </a:r>
          </a:p>
          <a:p>
            <a:pPr lvl="2"/>
            <a:r>
              <a:rPr lang="en-US" dirty="0">
                <a:latin typeface="+mj-lt"/>
              </a:rPr>
              <a:t>Cleaning the data</a:t>
            </a:r>
          </a:p>
          <a:p>
            <a:pPr lvl="2"/>
            <a:r>
              <a:rPr lang="en-US" dirty="0">
                <a:latin typeface="+mj-lt"/>
              </a:rPr>
              <a:t>Removing Outliers</a:t>
            </a:r>
          </a:p>
          <a:p>
            <a:pPr lvl="2"/>
            <a:r>
              <a:rPr lang="en-US" dirty="0">
                <a:latin typeface="+mj-lt"/>
              </a:rPr>
              <a:t>Feature encoding</a:t>
            </a: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1E8B2D32-DAD7-4BEA-92B6-51D1D6805F64}" type="datetime4">
              <a:rPr lang="en-US" smtClean="0"/>
              <a:t>July 22, 2024</a:t>
            </a:fld>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4</a:t>
            </a:fld>
            <a:endParaRPr lang="en-US" dirty="0"/>
          </a:p>
        </p:txBody>
      </p:sp>
      <p:sp>
        <p:nvSpPr>
          <p:cNvPr id="7" name="Content Placeholder 3">
            <a:extLst>
              <a:ext uri="{FF2B5EF4-FFF2-40B4-BE49-F238E27FC236}">
                <a16:creationId xmlns:a16="http://schemas.microsoft.com/office/drawing/2014/main" id="{4F5F8DF8-A8F3-071B-985B-665480C95C50}"/>
              </a:ext>
            </a:extLst>
          </p:cNvPr>
          <p:cNvSpPr txBox="1">
            <a:spLocks/>
          </p:cNvSpPr>
          <p:nvPr/>
        </p:nvSpPr>
        <p:spPr>
          <a:xfrm>
            <a:off x="365567" y="2795156"/>
            <a:ext cx="4783746" cy="3210790"/>
          </a:xfrm>
          <a:prstGeom prst="rect">
            <a:avLst/>
          </a:prstGeom>
        </p:spPr>
        <p:txBody>
          <a:bodyPr vert="horz" lIns="91440" tIns="45720" rIns="91440" bIns="45720" rtlCol="0">
            <a:normAutofit fontScale="92500" lnSpcReduction="10000"/>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latin typeface="+mj-lt"/>
              </a:rPr>
              <a:t>Correlation Analysis:</a:t>
            </a:r>
          </a:p>
          <a:p>
            <a:pPr lvl="2" algn="just"/>
            <a:r>
              <a:rPr lang="en-US" sz="1400" dirty="0">
                <a:latin typeface="+mj-lt"/>
              </a:rPr>
              <a:t>Using correlation to understand the dataset's structure and relationships with Electric Vehicle Type. </a:t>
            </a:r>
          </a:p>
          <a:p>
            <a:pPr lvl="2" algn="just"/>
            <a:r>
              <a:rPr lang="en-US" sz="1400" dirty="0">
                <a:latin typeface="+mj-lt"/>
              </a:rPr>
              <a:t>Key Findings:</a:t>
            </a:r>
          </a:p>
          <a:p>
            <a:pPr lvl="3" algn="just"/>
            <a:r>
              <a:rPr lang="en-US" sz="1400" dirty="0">
                <a:latin typeface="+mj-lt"/>
              </a:rPr>
              <a:t>Model Year has the highest positive correlation (0.189591) with the target variable. This suggests that newer model years are somewhat associated with BEVs compared to PHEVs.</a:t>
            </a:r>
          </a:p>
          <a:p>
            <a:pPr lvl="3" algn="just"/>
            <a:r>
              <a:rPr lang="en-US" sz="1400" dirty="0">
                <a:latin typeface="+mj-lt"/>
              </a:rPr>
              <a:t>Electric Range also has a moderate positive correlation (0.143539), indicating that BEVs might have a higher electric range compared to PHEVs.</a:t>
            </a:r>
          </a:p>
          <a:p>
            <a:pPr lvl="3" algn="just"/>
            <a:r>
              <a:rPr lang="en-US" sz="1400" dirty="0">
                <a:latin typeface="+mj-lt"/>
              </a:rPr>
              <a:t>Postal Code, DOL Vehicle ID, Latitude, and Longitude show very weak correlations with the target variable.</a:t>
            </a:r>
          </a:p>
        </p:txBody>
      </p:sp>
      <p:pic>
        <p:nvPicPr>
          <p:cNvPr id="8" name="Picture 7">
            <a:extLst>
              <a:ext uri="{FF2B5EF4-FFF2-40B4-BE49-F238E27FC236}">
                <a16:creationId xmlns:a16="http://schemas.microsoft.com/office/drawing/2014/main" id="{AD2369EB-185A-0987-54DA-7BAC0BDCD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355" y="1465536"/>
            <a:ext cx="3746646" cy="3926928"/>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500" dirty="0"/>
              <a:t>Methodology (contd.)</a:t>
            </a:r>
          </a:p>
        </p:txBody>
      </p:sp>
      <p:sp>
        <p:nvSpPr>
          <p:cNvPr id="4" name="Content Placeholder 3"/>
          <p:cNvSpPr>
            <a:spLocks noGrp="1"/>
          </p:cNvSpPr>
          <p:nvPr>
            <p:ph idx="1"/>
          </p:nvPr>
        </p:nvSpPr>
        <p:spPr>
          <a:xfrm>
            <a:off x="0" y="1163257"/>
            <a:ext cx="3804114" cy="4531487"/>
          </a:xfrm>
        </p:spPr>
        <p:txBody>
          <a:bodyPr>
            <a:normAutofit/>
          </a:bodyPr>
          <a:lstStyle/>
          <a:p>
            <a:r>
              <a:rPr lang="en-US" sz="2100" b="1" dirty="0">
                <a:latin typeface="+mj-lt"/>
              </a:rPr>
              <a:t>Feature Importance and Selection:</a:t>
            </a:r>
          </a:p>
          <a:p>
            <a:pPr lvl="2"/>
            <a:r>
              <a:rPr lang="en-US" dirty="0" err="1">
                <a:latin typeface="+mj-lt"/>
              </a:rPr>
              <a:t>RandomForest</a:t>
            </a:r>
            <a:r>
              <a:rPr lang="en-US" dirty="0">
                <a:latin typeface="+mj-lt"/>
              </a:rPr>
              <a:t>: Determined the significant features using random forest model</a:t>
            </a:r>
          </a:p>
          <a:p>
            <a:pPr lvl="2"/>
            <a:r>
              <a:rPr lang="en-US" dirty="0">
                <a:latin typeface="+mj-lt"/>
              </a:rPr>
              <a:t>Recursive Feature Elimination (RFE): Identified the top features using Logistic Regression</a:t>
            </a:r>
          </a:p>
          <a:p>
            <a:pPr lvl="2"/>
            <a:r>
              <a:rPr lang="en-US" dirty="0">
                <a:latin typeface="+mj-lt"/>
              </a:rPr>
              <a:t>Key Findings: Electric Range, CAFV Eligibility, Make (</a:t>
            </a:r>
            <a:r>
              <a:rPr lang="en-US" dirty="0" err="1">
                <a:latin typeface="+mj-lt"/>
              </a:rPr>
              <a:t>eg.</a:t>
            </a:r>
            <a:r>
              <a:rPr lang="en-US" dirty="0">
                <a:latin typeface="+mj-lt"/>
              </a:rPr>
              <a:t> Tesla, Toyota, BMW, Nissan), Model Year were the top features identified</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F372ED7A-D20A-4BB0-82B4-F630791C9E54}"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5</a:t>
            </a:fld>
            <a:endParaRPr lang="en-US" dirty="0"/>
          </a:p>
        </p:txBody>
      </p:sp>
      <p:graphicFrame>
        <p:nvGraphicFramePr>
          <p:cNvPr id="11" name="Table 10">
            <a:extLst>
              <a:ext uri="{FF2B5EF4-FFF2-40B4-BE49-F238E27FC236}">
                <a16:creationId xmlns:a16="http://schemas.microsoft.com/office/drawing/2014/main" id="{C7CF6997-7F39-FA6C-96F7-890B165F9C7D}"/>
              </a:ext>
            </a:extLst>
          </p:cNvPr>
          <p:cNvGraphicFramePr>
            <a:graphicFrameLocks noGrp="1"/>
          </p:cNvGraphicFramePr>
          <p:nvPr>
            <p:extLst>
              <p:ext uri="{D42A27DB-BD31-4B8C-83A1-F6EECF244321}">
                <p14:modId xmlns:p14="http://schemas.microsoft.com/office/powerpoint/2010/main" val="163490395"/>
              </p:ext>
            </p:extLst>
          </p:nvPr>
        </p:nvGraphicFramePr>
        <p:xfrm>
          <a:off x="3815578" y="1462263"/>
          <a:ext cx="2825286" cy="4262787"/>
        </p:xfrm>
        <a:graphic>
          <a:graphicData uri="http://schemas.openxmlformats.org/drawingml/2006/table">
            <a:tbl>
              <a:tblPr firstRow="1" firstCol="1" bandRow="1">
                <a:tableStyleId>{5C22544A-7EE6-4342-B048-85BDC9FD1C3A}</a:tableStyleId>
              </a:tblPr>
              <a:tblGrid>
                <a:gridCol w="2167618">
                  <a:extLst>
                    <a:ext uri="{9D8B030D-6E8A-4147-A177-3AD203B41FA5}">
                      <a16:colId xmlns:a16="http://schemas.microsoft.com/office/drawing/2014/main" val="3864000854"/>
                    </a:ext>
                  </a:extLst>
                </a:gridCol>
                <a:gridCol w="657668">
                  <a:extLst>
                    <a:ext uri="{9D8B030D-6E8A-4147-A177-3AD203B41FA5}">
                      <a16:colId xmlns:a16="http://schemas.microsoft.com/office/drawing/2014/main" val="713634380"/>
                    </a:ext>
                  </a:extLst>
                </a:gridCol>
              </a:tblGrid>
              <a:tr h="176667">
                <a:tc gridSpan="2">
                  <a:txBody>
                    <a:bodyPr/>
                    <a:lstStyle/>
                    <a:p>
                      <a:pPr algn="ctr">
                        <a:lnSpc>
                          <a:spcPct val="107000"/>
                        </a:lnSpc>
                        <a:spcAft>
                          <a:spcPts val="1000"/>
                        </a:spcAft>
                      </a:pPr>
                      <a:r>
                        <a:rPr lang="en-CA" sz="900" baseline="0" dirty="0">
                          <a:solidFill>
                            <a:schemeClr val="tx1"/>
                          </a:solidFill>
                          <a:effectLst/>
                        </a:rPr>
                        <a:t>Top features by Random Forest:</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CA"/>
                    </a:p>
                  </a:txBody>
                  <a:tcPr/>
                </a:tc>
                <a:extLst>
                  <a:ext uri="{0D108BD9-81ED-4DB2-BD59-A6C34878D82A}">
                    <a16:rowId xmlns:a16="http://schemas.microsoft.com/office/drawing/2014/main" val="2401591306"/>
                  </a:ext>
                </a:extLst>
              </a:tr>
              <a:tr h="297123">
                <a:tc>
                  <a:txBody>
                    <a:bodyPr/>
                    <a:lstStyle/>
                    <a:p>
                      <a:pPr>
                        <a:lnSpc>
                          <a:spcPct val="107000"/>
                        </a:lnSpc>
                        <a:spcAft>
                          <a:spcPts val="1000"/>
                        </a:spcAft>
                      </a:pPr>
                      <a:r>
                        <a:rPr lang="en-CA" sz="900" b="1" baseline="0" dirty="0">
                          <a:solidFill>
                            <a:schemeClr val="tx1"/>
                          </a:solidFill>
                          <a:effectLst/>
                        </a:rPr>
                        <a:t>Feature</a:t>
                      </a:r>
                      <a:endParaRPr lang="en-CA" sz="900" b="1"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b="1" baseline="0" dirty="0">
                          <a:effectLst/>
                        </a:rPr>
                        <a:t>Importance</a:t>
                      </a:r>
                      <a:endParaRPr lang="en-CA" sz="800" b="1"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408239"/>
                  </a:ext>
                </a:extLst>
              </a:tr>
              <a:tr h="143304">
                <a:tc>
                  <a:txBody>
                    <a:bodyPr/>
                    <a:lstStyle/>
                    <a:p>
                      <a:pPr>
                        <a:lnSpc>
                          <a:spcPct val="107000"/>
                        </a:lnSpc>
                        <a:spcAft>
                          <a:spcPts val="1000"/>
                        </a:spcAft>
                      </a:pPr>
                      <a:r>
                        <a:rPr lang="en-CA" sz="900" baseline="0" dirty="0">
                          <a:solidFill>
                            <a:schemeClr val="tx1"/>
                          </a:solidFill>
                          <a:effectLst/>
                        </a:rPr>
                        <a:t>Electric Range</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0.1945</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080513"/>
                  </a:ext>
                </a:extLst>
              </a:tr>
              <a:tr h="450943">
                <a:tc>
                  <a:txBody>
                    <a:bodyPr/>
                    <a:lstStyle/>
                    <a:p>
                      <a:pPr>
                        <a:lnSpc>
                          <a:spcPct val="107000"/>
                        </a:lnSpc>
                        <a:spcAft>
                          <a:spcPts val="1000"/>
                        </a:spcAft>
                      </a:pPr>
                      <a:r>
                        <a:rPr lang="en-CA" sz="900" baseline="0" dirty="0">
                          <a:solidFill>
                            <a:schemeClr val="tx1"/>
                          </a:solidFill>
                          <a:effectLst/>
                        </a:rPr>
                        <a:t>Clean Alternative Fuel Vehicle (CAFV) </a:t>
                      </a:r>
                      <a:r>
                        <a:rPr lang="en-CA" sz="900" baseline="0" dirty="0" err="1">
                          <a:solidFill>
                            <a:schemeClr val="tx1"/>
                          </a:solidFill>
                          <a:effectLst/>
                        </a:rPr>
                        <a:t>Eligibility_Not</a:t>
                      </a:r>
                      <a:r>
                        <a:rPr lang="en-CA" sz="900" baseline="0" dirty="0">
                          <a:solidFill>
                            <a:schemeClr val="tx1"/>
                          </a:solidFill>
                          <a:effectLst/>
                        </a:rPr>
                        <a:t> </a:t>
                      </a:r>
                      <a:r>
                        <a:rPr lang="en-CA" sz="900" baseline="0" dirty="0" err="1">
                          <a:solidFill>
                            <a:schemeClr val="tx1"/>
                          </a:solidFill>
                          <a:effectLst/>
                        </a:rPr>
                        <a:t>elegible</a:t>
                      </a:r>
                      <a:r>
                        <a:rPr lang="en-CA" sz="900" baseline="0" dirty="0">
                          <a:solidFill>
                            <a:schemeClr val="tx1"/>
                          </a:solidFill>
                          <a:effectLst/>
                        </a:rPr>
                        <a:t> due to low battery range</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0.106242</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031259"/>
                  </a:ext>
                </a:extLst>
              </a:tr>
              <a:tr h="450943">
                <a:tc>
                  <a:txBody>
                    <a:bodyPr/>
                    <a:lstStyle/>
                    <a:p>
                      <a:pPr>
                        <a:lnSpc>
                          <a:spcPct val="107000"/>
                        </a:lnSpc>
                        <a:spcAft>
                          <a:spcPts val="1000"/>
                        </a:spcAft>
                      </a:pPr>
                      <a:r>
                        <a:rPr lang="en-CA" sz="900" baseline="0" dirty="0">
                          <a:solidFill>
                            <a:schemeClr val="tx1"/>
                          </a:solidFill>
                          <a:effectLst/>
                        </a:rPr>
                        <a:t>Clean Alternative Fuel Vehicle (CAFV) Eligibility unknown as battery range has not been researched</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0.081302</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699623"/>
                  </a:ext>
                </a:extLst>
              </a:tr>
              <a:tr h="143304">
                <a:tc>
                  <a:txBody>
                    <a:bodyPr/>
                    <a:lstStyle/>
                    <a:p>
                      <a:pPr>
                        <a:lnSpc>
                          <a:spcPct val="107000"/>
                        </a:lnSpc>
                        <a:spcAft>
                          <a:spcPts val="1000"/>
                        </a:spcAft>
                      </a:pPr>
                      <a:r>
                        <a:rPr lang="en-CA" sz="900" baseline="0" dirty="0" err="1">
                          <a:solidFill>
                            <a:schemeClr val="tx1"/>
                          </a:solidFill>
                          <a:effectLst/>
                        </a:rPr>
                        <a:t>Make_TESLA</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0.059041</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403640"/>
                  </a:ext>
                </a:extLst>
              </a:tr>
              <a:tr h="143304">
                <a:tc>
                  <a:txBody>
                    <a:bodyPr/>
                    <a:lstStyle/>
                    <a:p>
                      <a:pPr>
                        <a:lnSpc>
                          <a:spcPct val="107000"/>
                        </a:lnSpc>
                        <a:spcAft>
                          <a:spcPts val="1000"/>
                        </a:spcAft>
                      </a:pPr>
                      <a:r>
                        <a:rPr lang="en-CA" sz="900" baseline="0" dirty="0">
                          <a:solidFill>
                            <a:schemeClr val="tx1"/>
                          </a:solidFill>
                          <a:effectLst/>
                        </a:rPr>
                        <a:t>Model Year</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0.049786</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668239"/>
                  </a:ext>
                </a:extLst>
              </a:tr>
              <a:tr h="450943">
                <a:tc>
                  <a:txBody>
                    <a:bodyPr/>
                    <a:lstStyle/>
                    <a:p>
                      <a:pPr>
                        <a:lnSpc>
                          <a:spcPct val="107000"/>
                        </a:lnSpc>
                        <a:spcAft>
                          <a:spcPts val="1000"/>
                        </a:spcAft>
                      </a:pPr>
                      <a:r>
                        <a:rPr lang="en-CA" sz="900" baseline="0" dirty="0">
                          <a:solidFill>
                            <a:schemeClr val="tx1"/>
                          </a:solidFill>
                          <a:effectLst/>
                        </a:rPr>
                        <a:t>Clean Alternative Fuel Vehicle (CAFV) </a:t>
                      </a:r>
                      <a:r>
                        <a:rPr lang="en-CA" sz="900" baseline="0" dirty="0" err="1">
                          <a:solidFill>
                            <a:schemeClr val="tx1"/>
                          </a:solidFill>
                          <a:effectLst/>
                        </a:rPr>
                        <a:t>Eligibility_Clean</a:t>
                      </a:r>
                      <a:r>
                        <a:rPr lang="en-CA" sz="900" baseline="0" dirty="0">
                          <a:solidFill>
                            <a:schemeClr val="tx1"/>
                          </a:solidFill>
                          <a:effectLst/>
                        </a:rPr>
                        <a:t> Alternative Fuel Vehicle Eligibility</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0.035982</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945645"/>
                  </a:ext>
                </a:extLst>
              </a:tr>
              <a:tr h="143304">
                <a:tc>
                  <a:txBody>
                    <a:bodyPr/>
                    <a:lstStyle/>
                    <a:p>
                      <a:pPr>
                        <a:lnSpc>
                          <a:spcPct val="107000"/>
                        </a:lnSpc>
                        <a:spcAft>
                          <a:spcPts val="1000"/>
                        </a:spcAft>
                      </a:pPr>
                      <a:r>
                        <a:rPr lang="en-CA" sz="900" baseline="0">
                          <a:solidFill>
                            <a:schemeClr val="tx1"/>
                          </a:solidFill>
                          <a:effectLst/>
                        </a:rPr>
                        <a:t>Model_VOLT</a:t>
                      </a:r>
                      <a:endParaRPr lang="en-CA" sz="900" baseline="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a:effectLst/>
                        </a:rPr>
                        <a:t>0.033117</a:t>
                      </a:r>
                      <a:endParaRPr lang="en-CA" sz="900" baseline="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116717"/>
                  </a:ext>
                </a:extLst>
              </a:tr>
              <a:tr h="143304">
                <a:tc>
                  <a:txBody>
                    <a:bodyPr/>
                    <a:lstStyle/>
                    <a:p>
                      <a:pPr>
                        <a:lnSpc>
                          <a:spcPct val="107000"/>
                        </a:lnSpc>
                        <a:spcAft>
                          <a:spcPts val="1000"/>
                        </a:spcAft>
                      </a:pPr>
                      <a:r>
                        <a:rPr lang="en-CA" sz="900" baseline="0" dirty="0" err="1">
                          <a:solidFill>
                            <a:schemeClr val="tx1"/>
                          </a:solidFill>
                          <a:effectLst/>
                        </a:rPr>
                        <a:t>Make_TOYOTA</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0.032135</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494215"/>
                  </a:ext>
                </a:extLst>
              </a:tr>
              <a:tr h="143304">
                <a:tc>
                  <a:txBody>
                    <a:bodyPr/>
                    <a:lstStyle/>
                    <a:p>
                      <a:pPr>
                        <a:lnSpc>
                          <a:spcPct val="107000"/>
                        </a:lnSpc>
                        <a:spcAft>
                          <a:spcPts val="1000"/>
                        </a:spcAft>
                      </a:pPr>
                      <a:r>
                        <a:rPr lang="en-CA" sz="900" baseline="0" dirty="0" err="1">
                          <a:solidFill>
                            <a:schemeClr val="tx1"/>
                          </a:solidFill>
                          <a:effectLst/>
                        </a:rPr>
                        <a:t>Make_CHRYSLER</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a:effectLst/>
                        </a:rPr>
                        <a:t>0.022602</a:t>
                      </a:r>
                      <a:endParaRPr lang="en-CA" sz="900" baseline="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426073"/>
                  </a:ext>
                </a:extLst>
              </a:tr>
              <a:tr h="143304">
                <a:tc>
                  <a:txBody>
                    <a:bodyPr/>
                    <a:lstStyle/>
                    <a:p>
                      <a:pPr>
                        <a:lnSpc>
                          <a:spcPct val="107000"/>
                        </a:lnSpc>
                        <a:spcAft>
                          <a:spcPts val="1000"/>
                        </a:spcAft>
                      </a:pPr>
                      <a:r>
                        <a:rPr lang="en-CA" sz="900" baseline="0" dirty="0" err="1">
                          <a:solidFill>
                            <a:schemeClr val="tx1"/>
                          </a:solidFill>
                          <a:effectLst/>
                        </a:rPr>
                        <a:t>Make_BMW</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0.020247</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302658"/>
                  </a:ext>
                </a:extLst>
              </a:tr>
              <a:tr h="143304">
                <a:tc>
                  <a:txBody>
                    <a:bodyPr/>
                    <a:lstStyle/>
                    <a:p>
                      <a:pPr>
                        <a:lnSpc>
                          <a:spcPct val="107000"/>
                        </a:lnSpc>
                        <a:spcAft>
                          <a:spcPts val="1000"/>
                        </a:spcAft>
                      </a:pPr>
                      <a:r>
                        <a:rPr lang="en-CA" sz="900" baseline="0">
                          <a:solidFill>
                            <a:schemeClr val="tx1"/>
                          </a:solidFill>
                          <a:effectLst/>
                        </a:rPr>
                        <a:t>Make_JEEP</a:t>
                      </a:r>
                      <a:endParaRPr lang="en-CA" sz="900" baseline="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0.019935</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365948"/>
                  </a:ext>
                </a:extLst>
              </a:tr>
              <a:tr h="143304">
                <a:tc>
                  <a:txBody>
                    <a:bodyPr/>
                    <a:lstStyle/>
                    <a:p>
                      <a:pPr>
                        <a:lnSpc>
                          <a:spcPct val="107000"/>
                        </a:lnSpc>
                        <a:spcAft>
                          <a:spcPts val="1000"/>
                        </a:spcAft>
                      </a:pPr>
                      <a:r>
                        <a:rPr lang="en-CA" sz="900" baseline="0" dirty="0" err="1">
                          <a:solidFill>
                            <a:schemeClr val="tx1"/>
                          </a:solidFill>
                          <a:effectLst/>
                        </a:rPr>
                        <a:t>Model_PACIFICA</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0.01951</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010214"/>
                  </a:ext>
                </a:extLst>
              </a:tr>
              <a:tr h="143304">
                <a:tc>
                  <a:txBody>
                    <a:bodyPr/>
                    <a:lstStyle/>
                    <a:p>
                      <a:pPr>
                        <a:lnSpc>
                          <a:spcPct val="107000"/>
                        </a:lnSpc>
                        <a:spcAft>
                          <a:spcPts val="1000"/>
                        </a:spcAft>
                      </a:pPr>
                      <a:r>
                        <a:rPr lang="en-CA" sz="900" baseline="0" dirty="0">
                          <a:solidFill>
                            <a:schemeClr val="tx1"/>
                          </a:solidFill>
                          <a:effectLst/>
                        </a:rPr>
                        <a:t>Model_X5</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0.016716</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791445"/>
                  </a:ext>
                </a:extLst>
              </a:tr>
              <a:tr h="143304">
                <a:tc>
                  <a:txBody>
                    <a:bodyPr/>
                    <a:lstStyle/>
                    <a:p>
                      <a:pPr>
                        <a:lnSpc>
                          <a:spcPct val="107000"/>
                        </a:lnSpc>
                        <a:spcAft>
                          <a:spcPts val="1000"/>
                        </a:spcAft>
                      </a:pPr>
                      <a:r>
                        <a:rPr lang="en-CA" sz="900" baseline="0" dirty="0" err="1">
                          <a:solidFill>
                            <a:schemeClr val="tx1"/>
                          </a:solidFill>
                          <a:effectLst/>
                        </a:rPr>
                        <a:t>Model_MODEL</a:t>
                      </a:r>
                      <a:r>
                        <a:rPr lang="en-CA" sz="900" baseline="0" dirty="0">
                          <a:solidFill>
                            <a:schemeClr val="tx1"/>
                          </a:solidFill>
                          <a:effectLst/>
                        </a:rPr>
                        <a:t> 3</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0.016316</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6949212"/>
                  </a:ext>
                </a:extLst>
              </a:tr>
              <a:tr h="143304">
                <a:tc>
                  <a:txBody>
                    <a:bodyPr/>
                    <a:lstStyle/>
                    <a:p>
                      <a:pPr>
                        <a:lnSpc>
                          <a:spcPct val="107000"/>
                        </a:lnSpc>
                        <a:spcAft>
                          <a:spcPts val="1000"/>
                        </a:spcAft>
                      </a:pPr>
                      <a:r>
                        <a:rPr lang="en-CA" sz="900" baseline="0" dirty="0" err="1">
                          <a:solidFill>
                            <a:schemeClr val="tx1"/>
                          </a:solidFill>
                          <a:effectLst/>
                        </a:rPr>
                        <a:t>Model_PRIUS</a:t>
                      </a:r>
                      <a:r>
                        <a:rPr lang="en-CA" sz="900" baseline="0" dirty="0">
                          <a:solidFill>
                            <a:schemeClr val="tx1"/>
                          </a:solidFill>
                          <a:effectLst/>
                        </a:rPr>
                        <a:t> PRIME</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0.014884</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19538"/>
                  </a:ext>
                </a:extLst>
              </a:tr>
              <a:tr h="143304">
                <a:tc>
                  <a:txBody>
                    <a:bodyPr/>
                    <a:lstStyle/>
                    <a:p>
                      <a:pPr>
                        <a:lnSpc>
                          <a:spcPct val="107000"/>
                        </a:lnSpc>
                        <a:spcAft>
                          <a:spcPts val="1000"/>
                        </a:spcAft>
                      </a:pPr>
                      <a:r>
                        <a:rPr lang="en-CA" sz="900" baseline="0" dirty="0">
                          <a:solidFill>
                            <a:schemeClr val="tx1"/>
                          </a:solidFill>
                          <a:effectLst/>
                        </a:rPr>
                        <a:t>DOL Vehicle ID</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0.014242</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551108"/>
                  </a:ext>
                </a:extLst>
              </a:tr>
              <a:tr h="143304">
                <a:tc>
                  <a:txBody>
                    <a:bodyPr/>
                    <a:lstStyle/>
                    <a:p>
                      <a:pPr>
                        <a:lnSpc>
                          <a:spcPct val="107000"/>
                        </a:lnSpc>
                        <a:spcAft>
                          <a:spcPts val="1000"/>
                        </a:spcAft>
                      </a:pPr>
                      <a:r>
                        <a:rPr lang="en-CA" sz="900" baseline="0" dirty="0">
                          <a:solidFill>
                            <a:schemeClr val="tx1"/>
                          </a:solidFill>
                          <a:effectLst/>
                        </a:rPr>
                        <a:t>Model_RAV4 PRIME</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0.013485</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016459"/>
                  </a:ext>
                </a:extLst>
              </a:tr>
              <a:tr h="143304">
                <a:tc>
                  <a:txBody>
                    <a:bodyPr/>
                    <a:lstStyle/>
                    <a:p>
                      <a:pPr>
                        <a:lnSpc>
                          <a:spcPct val="107000"/>
                        </a:lnSpc>
                        <a:spcAft>
                          <a:spcPts val="1000"/>
                        </a:spcAft>
                      </a:pPr>
                      <a:r>
                        <a:rPr lang="en-CA" sz="900" baseline="0" dirty="0" err="1">
                          <a:solidFill>
                            <a:schemeClr val="tx1"/>
                          </a:solidFill>
                          <a:effectLst/>
                        </a:rPr>
                        <a:t>Model_WRANGLER</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0.013039</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452367"/>
                  </a:ext>
                </a:extLst>
              </a:tr>
              <a:tr h="143304">
                <a:tc>
                  <a:txBody>
                    <a:bodyPr/>
                    <a:lstStyle/>
                    <a:p>
                      <a:pPr>
                        <a:lnSpc>
                          <a:spcPct val="107000"/>
                        </a:lnSpc>
                        <a:spcAft>
                          <a:spcPts val="1000"/>
                        </a:spcAft>
                      </a:pPr>
                      <a:r>
                        <a:rPr lang="en-CA" sz="900" baseline="0" dirty="0" err="1">
                          <a:solidFill>
                            <a:schemeClr val="tx1"/>
                          </a:solidFill>
                          <a:effectLst/>
                        </a:rPr>
                        <a:t>Model_LEAF</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0.012394</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2864030"/>
                  </a:ext>
                </a:extLst>
              </a:tr>
              <a:tr h="143304">
                <a:tc>
                  <a:txBody>
                    <a:bodyPr/>
                    <a:lstStyle/>
                    <a:p>
                      <a:pPr>
                        <a:lnSpc>
                          <a:spcPct val="107000"/>
                        </a:lnSpc>
                        <a:spcAft>
                          <a:spcPts val="1000"/>
                        </a:spcAft>
                      </a:pPr>
                      <a:r>
                        <a:rPr lang="en-CA" sz="900" baseline="0" dirty="0" err="1">
                          <a:solidFill>
                            <a:schemeClr val="tx1"/>
                          </a:solidFill>
                          <a:effectLst/>
                        </a:rPr>
                        <a:t>Model_BOLT</a:t>
                      </a:r>
                      <a:r>
                        <a:rPr lang="en-CA" sz="900" baseline="0" dirty="0">
                          <a:solidFill>
                            <a:schemeClr val="tx1"/>
                          </a:solidFill>
                          <a:effectLst/>
                        </a:rPr>
                        <a:t> EV</a:t>
                      </a:r>
                      <a:endParaRPr lang="en-CA" sz="9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900" baseline="0" dirty="0">
                          <a:effectLst/>
                        </a:rPr>
                        <a:t>0.011453</a:t>
                      </a:r>
                      <a:endParaRPr lang="en-CA" sz="900" baseline="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5395" marR="553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035409"/>
                  </a:ext>
                </a:extLst>
              </a:tr>
            </a:tbl>
          </a:graphicData>
        </a:graphic>
      </p:graphicFrame>
      <p:graphicFrame>
        <p:nvGraphicFramePr>
          <p:cNvPr id="12" name="Table 11">
            <a:extLst>
              <a:ext uri="{FF2B5EF4-FFF2-40B4-BE49-F238E27FC236}">
                <a16:creationId xmlns:a16="http://schemas.microsoft.com/office/drawing/2014/main" id="{2677A986-1D83-C0D4-9676-628F7C983920}"/>
              </a:ext>
            </a:extLst>
          </p:cNvPr>
          <p:cNvGraphicFramePr>
            <a:graphicFrameLocks noGrp="1"/>
          </p:cNvGraphicFramePr>
          <p:nvPr>
            <p:extLst>
              <p:ext uri="{D42A27DB-BD31-4B8C-83A1-F6EECF244321}">
                <p14:modId xmlns:p14="http://schemas.microsoft.com/office/powerpoint/2010/main" val="3838497019"/>
              </p:ext>
            </p:extLst>
          </p:nvPr>
        </p:nvGraphicFramePr>
        <p:xfrm>
          <a:off x="6640864" y="1462263"/>
          <a:ext cx="2503136" cy="4262789"/>
        </p:xfrm>
        <a:graphic>
          <a:graphicData uri="http://schemas.openxmlformats.org/drawingml/2006/table">
            <a:tbl>
              <a:tblPr firstRow="1" firstCol="1" bandRow="1">
                <a:tableStyleId>{5C22544A-7EE6-4342-B048-85BDC9FD1C3A}</a:tableStyleId>
              </a:tblPr>
              <a:tblGrid>
                <a:gridCol w="1502732">
                  <a:extLst>
                    <a:ext uri="{9D8B030D-6E8A-4147-A177-3AD203B41FA5}">
                      <a16:colId xmlns:a16="http://schemas.microsoft.com/office/drawing/2014/main" val="2317983840"/>
                    </a:ext>
                  </a:extLst>
                </a:gridCol>
                <a:gridCol w="1000404">
                  <a:extLst>
                    <a:ext uri="{9D8B030D-6E8A-4147-A177-3AD203B41FA5}">
                      <a16:colId xmlns:a16="http://schemas.microsoft.com/office/drawing/2014/main" val="2809062948"/>
                    </a:ext>
                  </a:extLst>
                </a:gridCol>
              </a:tblGrid>
              <a:tr h="172813">
                <a:tc gridSpan="2">
                  <a:txBody>
                    <a:bodyPr/>
                    <a:lstStyle/>
                    <a:p>
                      <a:pPr algn="ctr">
                        <a:lnSpc>
                          <a:spcPct val="107000"/>
                        </a:lnSpc>
                        <a:spcAft>
                          <a:spcPts val="1000"/>
                        </a:spcAft>
                      </a:pPr>
                      <a:r>
                        <a:rPr lang="en-CA" sz="900" dirty="0">
                          <a:solidFill>
                            <a:schemeClr val="tx1"/>
                          </a:solidFill>
                          <a:effectLst/>
                        </a:rPr>
                        <a:t>Top Features by RFE (Logistic Regression)</a:t>
                      </a:r>
                      <a:endParaRPr lang="en-CA" sz="900" dirty="0">
                        <a:solidFill>
                          <a:schemeClr val="tx1"/>
                        </a:solidFill>
                        <a:effectLst/>
                        <a:latin typeface="Arial" panose="020B060402020202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68580" marR="68580" marT="0" marB="0" anchor="b"/>
                </a:tc>
                <a:extLst>
                  <a:ext uri="{0D108BD9-81ED-4DB2-BD59-A6C34878D82A}">
                    <a16:rowId xmlns:a16="http://schemas.microsoft.com/office/drawing/2014/main" val="2602600588"/>
                  </a:ext>
                </a:extLst>
              </a:tr>
              <a:tr h="172813">
                <a:tc>
                  <a:txBody>
                    <a:bodyPr/>
                    <a:lstStyle/>
                    <a:p>
                      <a:pPr algn="ctr">
                        <a:lnSpc>
                          <a:spcPct val="107000"/>
                        </a:lnSpc>
                        <a:spcAft>
                          <a:spcPts val="1000"/>
                        </a:spcAft>
                      </a:pPr>
                      <a:r>
                        <a:rPr lang="en-CA" sz="800">
                          <a:solidFill>
                            <a:schemeClr val="tx1"/>
                          </a:solidFill>
                          <a:effectLst/>
                        </a:rPr>
                        <a:t>Feature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Ranking</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5770390"/>
                  </a:ext>
                </a:extLst>
              </a:tr>
              <a:tr h="166551">
                <a:tc>
                  <a:txBody>
                    <a:bodyPr/>
                    <a:lstStyle/>
                    <a:p>
                      <a:pPr algn="ctr">
                        <a:lnSpc>
                          <a:spcPct val="107000"/>
                        </a:lnSpc>
                        <a:spcAft>
                          <a:spcPts val="1000"/>
                        </a:spcAft>
                      </a:pPr>
                      <a:r>
                        <a:rPr lang="en-CA" sz="800">
                          <a:solidFill>
                            <a:schemeClr val="tx1"/>
                          </a:solidFill>
                          <a:effectLst/>
                        </a:rPr>
                        <a:t>Electric Range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338057"/>
                  </a:ext>
                </a:extLst>
              </a:tr>
              <a:tr h="166551">
                <a:tc>
                  <a:txBody>
                    <a:bodyPr/>
                    <a:lstStyle/>
                    <a:p>
                      <a:pPr algn="ctr">
                        <a:lnSpc>
                          <a:spcPct val="107000"/>
                        </a:lnSpc>
                        <a:spcAft>
                          <a:spcPts val="1000"/>
                        </a:spcAft>
                      </a:pPr>
                      <a:r>
                        <a:rPr lang="en-CA" sz="800">
                          <a:solidFill>
                            <a:schemeClr val="tx1"/>
                          </a:solidFill>
                          <a:effectLst/>
                        </a:rPr>
                        <a:t>Postal Code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9779708"/>
                  </a:ext>
                </a:extLst>
              </a:tr>
              <a:tr h="166551">
                <a:tc>
                  <a:txBody>
                    <a:bodyPr/>
                    <a:lstStyle/>
                    <a:p>
                      <a:pPr algn="ctr">
                        <a:lnSpc>
                          <a:spcPct val="107000"/>
                        </a:lnSpc>
                        <a:spcAft>
                          <a:spcPts val="1000"/>
                        </a:spcAft>
                      </a:pPr>
                      <a:r>
                        <a:rPr lang="en-CA" sz="800">
                          <a:solidFill>
                            <a:schemeClr val="tx1"/>
                          </a:solidFill>
                          <a:effectLst/>
                        </a:rPr>
                        <a:t>Latitude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509360"/>
                  </a:ext>
                </a:extLst>
              </a:tr>
              <a:tr h="166551">
                <a:tc>
                  <a:txBody>
                    <a:bodyPr/>
                    <a:lstStyle/>
                    <a:p>
                      <a:pPr algn="ctr">
                        <a:lnSpc>
                          <a:spcPct val="107000"/>
                        </a:lnSpc>
                        <a:spcAft>
                          <a:spcPts val="1000"/>
                        </a:spcAft>
                      </a:pPr>
                      <a:r>
                        <a:rPr lang="en-CA" sz="800">
                          <a:solidFill>
                            <a:schemeClr val="tx1"/>
                          </a:solidFill>
                          <a:effectLst/>
                        </a:rPr>
                        <a:t>Make_NISSAN</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367978"/>
                  </a:ext>
                </a:extLst>
              </a:tr>
              <a:tr h="166551">
                <a:tc>
                  <a:txBody>
                    <a:bodyPr/>
                    <a:lstStyle/>
                    <a:p>
                      <a:pPr algn="ctr">
                        <a:lnSpc>
                          <a:spcPct val="107000"/>
                        </a:lnSpc>
                        <a:spcAft>
                          <a:spcPts val="1000"/>
                        </a:spcAft>
                      </a:pPr>
                      <a:r>
                        <a:rPr lang="en-CA" sz="800">
                          <a:solidFill>
                            <a:schemeClr val="tx1"/>
                          </a:solidFill>
                          <a:effectLst/>
                        </a:rPr>
                        <a:t>Model_MODEL Y</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991524"/>
                  </a:ext>
                </a:extLst>
              </a:tr>
              <a:tr h="166551">
                <a:tc>
                  <a:txBody>
                    <a:bodyPr/>
                    <a:lstStyle/>
                    <a:p>
                      <a:pPr algn="ctr">
                        <a:lnSpc>
                          <a:spcPct val="107000"/>
                        </a:lnSpc>
                        <a:spcAft>
                          <a:spcPts val="1000"/>
                        </a:spcAft>
                      </a:pPr>
                      <a:r>
                        <a:rPr lang="en-CA" sz="800">
                          <a:solidFill>
                            <a:schemeClr val="tx1"/>
                          </a:solidFill>
                          <a:effectLst/>
                        </a:rPr>
                        <a:t>Model_LEAF</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70992"/>
                  </a:ext>
                </a:extLst>
              </a:tr>
              <a:tr h="166551">
                <a:tc>
                  <a:txBody>
                    <a:bodyPr/>
                    <a:lstStyle/>
                    <a:p>
                      <a:pPr algn="ctr">
                        <a:lnSpc>
                          <a:spcPct val="107000"/>
                        </a:lnSpc>
                        <a:spcAft>
                          <a:spcPts val="1000"/>
                        </a:spcAft>
                      </a:pPr>
                      <a:r>
                        <a:rPr lang="en-CA" sz="800">
                          <a:solidFill>
                            <a:schemeClr val="tx1"/>
                          </a:solidFill>
                          <a:effectLst/>
                        </a:rPr>
                        <a:t>Model_WRANGLER</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284348"/>
                  </a:ext>
                </a:extLst>
              </a:tr>
              <a:tr h="166551">
                <a:tc>
                  <a:txBody>
                    <a:bodyPr/>
                    <a:lstStyle/>
                    <a:p>
                      <a:pPr algn="ctr">
                        <a:lnSpc>
                          <a:spcPct val="107000"/>
                        </a:lnSpc>
                        <a:spcAft>
                          <a:spcPts val="1000"/>
                        </a:spcAft>
                      </a:pPr>
                      <a:r>
                        <a:rPr lang="en-CA" sz="800">
                          <a:solidFill>
                            <a:schemeClr val="tx1"/>
                          </a:solidFill>
                          <a:effectLst/>
                        </a:rPr>
                        <a:t>DOL Vehicle ID</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956415"/>
                  </a:ext>
                </a:extLst>
              </a:tr>
              <a:tr h="166551">
                <a:tc>
                  <a:txBody>
                    <a:bodyPr/>
                    <a:lstStyle/>
                    <a:p>
                      <a:pPr algn="ctr">
                        <a:lnSpc>
                          <a:spcPct val="107000"/>
                        </a:lnSpc>
                        <a:spcAft>
                          <a:spcPts val="1000"/>
                        </a:spcAft>
                      </a:pPr>
                      <a:r>
                        <a:rPr lang="en-CA" sz="800">
                          <a:solidFill>
                            <a:schemeClr val="tx1"/>
                          </a:solidFill>
                          <a:effectLst/>
                        </a:rPr>
                        <a:t>Model_MODEL 3</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880520"/>
                  </a:ext>
                </a:extLst>
              </a:tr>
              <a:tr h="166551">
                <a:tc>
                  <a:txBody>
                    <a:bodyPr/>
                    <a:lstStyle/>
                    <a:p>
                      <a:pPr algn="ctr">
                        <a:lnSpc>
                          <a:spcPct val="107000"/>
                        </a:lnSpc>
                        <a:spcAft>
                          <a:spcPts val="1000"/>
                        </a:spcAft>
                      </a:pPr>
                      <a:r>
                        <a:rPr lang="en-CA" sz="800">
                          <a:solidFill>
                            <a:schemeClr val="tx1"/>
                          </a:solidFill>
                          <a:effectLst/>
                        </a:rPr>
                        <a:t>Model_PACIFICA</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dirty="0">
                          <a:effectLst/>
                        </a:rPr>
                        <a:t>1</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3295237"/>
                  </a:ext>
                </a:extLst>
              </a:tr>
              <a:tr h="166551">
                <a:tc>
                  <a:txBody>
                    <a:bodyPr/>
                    <a:lstStyle/>
                    <a:p>
                      <a:pPr algn="ctr">
                        <a:lnSpc>
                          <a:spcPct val="107000"/>
                        </a:lnSpc>
                        <a:spcAft>
                          <a:spcPts val="1000"/>
                        </a:spcAft>
                      </a:pPr>
                      <a:r>
                        <a:rPr lang="en-CA" sz="800">
                          <a:solidFill>
                            <a:schemeClr val="tx1"/>
                          </a:solidFill>
                          <a:effectLst/>
                        </a:rPr>
                        <a:t>Model_PRIUS PRIME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30843"/>
                  </a:ext>
                </a:extLst>
              </a:tr>
              <a:tr h="166551">
                <a:tc>
                  <a:txBody>
                    <a:bodyPr/>
                    <a:lstStyle/>
                    <a:p>
                      <a:pPr algn="ctr">
                        <a:lnSpc>
                          <a:spcPct val="107000"/>
                        </a:lnSpc>
                        <a:spcAft>
                          <a:spcPts val="1000"/>
                        </a:spcAft>
                      </a:pPr>
                      <a:r>
                        <a:rPr lang="en-CA" sz="800">
                          <a:solidFill>
                            <a:schemeClr val="tx1"/>
                          </a:solidFill>
                          <a:effectLst/>
                        </a:rPr>
                        <a:t>Make_BMW</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035672"/>
                  </a:ext>
                </a:extLst>
              </a:tr>
              <a:tr h="389983">
                <a:tc>
                  <a:txBody>
                    <a:bodyPr/>
                    <a:lstStyle/>
                    <a:p>
                      <a:pPr algn="ctr">
                        <a:lnSpc>
                          <a:spcPct val="107000"/>
                        </a:lnSpc>
                        <a:spcAft>
                          <a:spcPts val="1000"/>
                        </a:spcAft>
                      </a:pPr>
                      <a:r>
                        <a:rPr lang="en-CA" sz="800">
                          <a:solidFill>
                            <a:schemeClr val="tx1"/>
                          </a:solidFill>
                          <a:effectLst/>
                        </a:rPr>
                        <a:t>Clean Alternative Fuel Vehicle (CAFV) Eligibility_Not eligible due to low battery range</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589556"/>
                  </a:ext>
                </a:extLst>
              </a:tr>
              <a:tr h="166551">
                <a:tc>
                  <a:txBody>
                    <a:bodyPr/>
                    <a:lstStyle/>
                    <a:p>
                      <a:pPr algn="ctr">
                        <a:lnSpc>
                          <a:spcPct val="107000"/>
                        </a:lnSpc>
                        <a:spcAft>
                          <a:spcPts val="1000"/>
                        </a:spcAft>
                      </a:pPr>
                      <a:r>
                        <a:rPr lang="en-CA" sz="800">
                          <a:solidFill>
                            <a:schemeClr val="tx1"/>
                          </a:solidFill>
                          <a:effectLst/>
                        </a:rPr>
                        <a:t>Make_CHRYSLER</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015484"/>
                  </a:ext>
                </a:extLst>
              </a:tr>
              <a:tr h="523000">
                <a:tc>
                  <a:txBody>
                    <a:bodyPr/>
                    <a:lstStyle/>
                    <a:p>
                      <a:pPr algn="ctr">
                        <a:lnSpc>
                          <a:spcPct val="107000"/>
                        </a:lnSpc>
                        <a:spcAft>
                          <a:spcPts val="1000"/>
                        </a:spcAft>
                      </a:pPr>
                      <a:r>
                        <a:rPr lang="en-CA" sz="800">
                          <a:solidFill>
                            <a:schemeClr val="tx1"/>
                          </a:solidFill>
                          <a:effectLst/>
                        </a:rPr>
                        <a:t>Clean Alternative Fuel Vehicle (CAFV) Eligibility unknown as battery range has not been researched</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3769486"/>
                  </a:ext>
                </a:extLst>
              </a:tr>
              <a:tr h="166551">
                <a:tc>
                  <a:txBody>
                    <a:bodyPr/>
                    <a:lstStyle/>
                    <a:p>
                      <a:pPr algn="ctr">
                        <a:lnSpc>
                          <a:spcPct val="107000"/>
                        </a:lnSpc>
                        <a:spcAft>
                          <a:spcPts val="1000"/>
                        </a:spcAft>
                      </a:pPr>
                      <a:r>
                        <a:rPr lang="en-CA" sz="800">
                          <a:solidFill>
                            <a:schemeClr val="tx1"/>
                          </a:solidFill>
                          <a:effectLst/>
                        </a:rPr>
                        <a:t>Make_TOYOTA</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886406"/>
                  </a:ext>
                </a:extLst>
              </a:tr>
              <a:tr h="166551">
                <a:tc>
                  <a:txBody>
                    <a:bodyPr/>
                    <a:lstStyle/>
                    <a:p>
                      <a:pPr algn="ctr">
                        <a:lnSpc>
                          <a:spcPct val="107000"/>
                        </a:lnSpc>
                        <a:spcAft>
                          <a:spcPts val="1000"/>
                        </a:spcAft>
                      </a:pPr>
                      <a:r>
                        <a:rPr lang="en-CA" sz="800">
                          <a:solidFill>
                            <a:schemeClr val="tx1"/>
                          </a:solidFill>
                          <a:effectLst/>
                        </a:rPr>
                        <a:t>Model_VOLT</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072782"/>
                  </a:ext>
                </a:extLst>
              </a:tr>
              <a:tr h="166551">
                <a:tc>
                  <a:txBody>
                    <a:bodyPr/>
                    <a:lstStyle/>
                    <a:p>
                      <a:pPr algn="ctr">
                        <a:lnSpc>
                          <a:spcPct val="107000"/>
                        </a:lnSpc>
                        <a:spcAft>
                          <a:spcPts val="1000"/>
                        </a:spcAft>
                      </a:pPr>
                      <a:r>
                        <a:rPr lang="en-CA" sz="800">
                          <a:solidFill>
                            <a:schemeClr val="tx1"/>
                          </a:solidFill>
                          <a:effectLst/>
                        </a:rPr>
                        <a:t>Make_JEEP</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62892"/>
                  </a:ext>
                </a:extLst>
              </a:tr>
              <a:tr h="166551">
                <a:tc>
                  <a:txBody>
                    <a:bodyPr/>
                    <a:lstStyle/>
                    <a:p>
                      <a:pPr algn="ctr">
                        <a:lnSpc>
                          <a:spcPct val="107000"/>
                        </a:lnSpc>
                        <a:spcAft>
                          <a:spcPts val="1000"/>
                        </a:spcAft>
                      </a:pPr>
                      <a:r>
                        <a:rPr lang="en-CA" sz="800">
                          <a:solidFill>
                            <a:schemeClr val="tx1"/>
                          </a:solidFill>
                          <a:effectLst/>
                        </a:rPr>
                        <a:t>Model Year</a:t>
                      </a:r>
                      <a:endParaRPr lang="en-CA"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780899"/>
                  </a:ext>
                </a:extLst>
              </a:tr>
              <a:tr h="172813">
                <a:tc>
                  <a:txBody>
                    <a:bodyPr/>
                    <a:lstStyle/>
                    <a:p>
                      <a:pPr algn="ctr">
                        <a:lnSpc>
                          <a:spcPct val="107000"/>
                        </a:lnSpc>
                        <a:spcAft>
                          <a:spcPts val="1000"/>
                        </a:spcAft>
                      </a:pPr>
                      <a:r>
                        <a:rPr lang="en-CA" sz="800" dirty="0" err="1">
                          <a:solidFill>
                            <a:schemeClr val="tx1"/>
                          </a:solidFill>
                          <a:effectLst/>
                        </a:rPr>
                        <a:t>Make_TESLA</a:t>
                      </a:r>
                      <a:endParaRPr lang="en-CA"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1000"/>
                        </a:spcAft>
                      </a:pPr>
                      <a:r>
                        <a:rPr lang="en-CA" sz="800" dirty="0">
                          <a:effectLst/>
                        </a:rPr>
                        <a:t>1</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2454809"/>
                  </a:ext>
                </a:extLst>
              </a:tr>
            </a:tbl>
          </a:graphicData>
        </a:graphic>
      </p:graphicFrame>
    </p:spTree>
    <p:extLst>
      <p:ext uri="{BB962C8B-B14F-4D97-AF65-F5344CB8AC3E}">
        <p14:creationId xmlns:p14="http://schemas.microsoft.com/office/powerpoint/2010/main" val="72546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5205844" y="1465320"/>
            <a:ext cx="3938155" cy="4229423"/>
          </a:xfrm>
        </p:spPr>
      </p:sp>
      <p:sp>
        <p:nvSpPr>
          <p:cNvPr id="3" name="Title 2"/>
          <p:cNvSpPr>
            <a:spLocks noGrp="1"/>
          </p:cNvSpPr>
          <p:nvPr>
            <p:ph type="title"/>
          </p:nvPr>
        </p:nvSpPr>
        <p:spPr/>
        <p:txBody>
          <a:bodyPr/>
          <a:lstStyle/>
          <a:p>
            <a:r>
              <a:rPr lang="en-US" sz="2500" dirty="0"/>
              <a:t>Methodology (contd.)</a:t>
            </a:r>
          </a:p>
        </p:txBody>
      </p:sp>
      <p:sp>
        <p:nvSpPr>
          <p:cNvPr id="4" name="Content Placeholder 3"/>
          <p:cNvSpPr>
            <a:spLocks noGrp="1"/>
          </p:cNvSpPr>
          <p:nvPr>
            <p:ph idx="1"/>
          </p:nvPr>
        </p:nvSpPr>
        <p:spPr>
          <a:xfrm>
            <a:off x="-1" y="1189703"/>
            <a:ext cx="4572001" cy="5037364"/>
          </a:xfrm>
        </p:spPr>
        <p:txBody>
          <a:bodyPr>
            <a:normAutofit fontScale="55000" lnSpcReduction="20000"/>
          </a:bodyPr>
          <a:lstStyle/>
          <a:p>
            <a:r>
              <a:rPr lang="en-US" sz="2400" b="1" dirty="0">
                <a:latin typeface="+mj-lt"/>
              </a:rPr>
              <a:t>Model Performance Evaluation:</a:t>
            </a:r>
          </a:p>
          <a:p>
            <a:pPr lvl="2">
              <a:buFont typeface="Wingdings" panose="05000000000000000000" pitchFamily="2" charset="2"/>
              <a:buChar char="q"/>
            </a:pPr>
            <a:r>
              <a:rPr lang="en-US" sz="2400" dirty="0">
                <a:latin typeface="+mj-lt"/>
              </a:rPr>
              <a:t>Models Used:</a:t>
            </a:r>
          </a:p>
          <a:p>
            <a:pPr lvl="3"/>
            <a:r>
              <a:rPr lang="en-US" sz="2000" dirty="0">
                <a:latin typeface="+mj-lt"/>
              </a:rPr>
              <a:t>Random Forest</a:t>
            </a:r>
          </a:p>
          <a:p>
            <a:pPr lvl="3"/>
            <a:r>
              <a:rPr lang="en-US" sz="2000" dirty="0">
                <a:latin typeface="+mj-lt"/>
              </a:rPr>
              <a:t>RFE using Logistic Regression</a:t>
            </a:r>
          </a:p>
          <a:p>
            <a:pPr marL="684000" lvl="3" indent="0">
              <a:buNone/>
            </a:pPr>
            <a:endParaRPr lang="en-US" sz="1900" dirty="0">
              <a:latin typeface="+mj-lt"/>
            </a:endParaRPr>
          </a:p>
          <a:p>
            <a:pPr lvl="2">
              <a:buFont typeface="Wingdings" panose="05000000000000000000" pitchFamily="2" charset="2"/>
              <a:buChar char="q"/>
            </a:pPr>
            <a:r>
              <a:rPr lang="en-US" sz="2400" dirty="0">
                <a:latin typeface="+mj-lt"/>
              </a:rPr>
              <a:t>Performance Metrics: </a:t>
            </a:r>
          </a:p>
          <a:p>
            <a:pPr marL="459000" lvl="2" indent="0">
              <a:buNone/>
            </a:pPr>
            <a:endParaRPr lang="en-US" sz="2400" dirty="0">
              <a:latin typeface="+mj-lt"/>
            </a:endParaRPr>
          </a:p>
          <a:p>
            <a:pPr lvl="3"/>
            <a:r>
              <a:rPr lang="en-US" sz="2400" dirty="0">
                <a:latin typeface="+mj-lt"/>
              </a:rPr>
              <a:t>Random Forest:</a:t>
            </a:r>
          </a:p>
          <a:p>
            <a:pPr lvl="4">
              <a:lnSpc>
                <a:spcPct val="170000"/>
              </a:lnSpc>
              <a:buClr>
                <a:schemeClr val="tx1"/>
              </a:buClr>
              <a:buFont typeface="Courier New" panose="02070309020205020404" pitchFamily="49" charset="0"/>
              <a:buChar char="o"/>
            </a:pPr>
            <a:r>
              <a:rPr lang="en-US" sz="2000" dirty="0">
                <a:solidFill>
                  <a:schemeClr val="tx1"/>
                </a:solidFill>
                <a:latin typeface="+mj-lt"/>
              </a:rPr>
              <a:t>Class BEV correctly predicted: 26444</a:t>
            </a:r>
          </a:p>
          <a:p>
            <a:pPr lvl="4">
              <a:lnSpc>
                <a:spcPct val="170000"/>
              </a:lnSpc>
              <a:buClr>
                <a:schemeClr val="tx1"/>
              </a:buClr>
              <a:buFont typeface="Courier New" panose="02070309020205020404" pitchFamily="49" charset="0"/>
              <a:buChar char="o"/>
            </a:pPr>
            <a:r>
              <a:rPr lang="en-US" sz="2000" dirty="0">
                <a:solidFill>
                  <a:schemeClr val="tx1"/>
                </a:solidFill>
                <a:latin typeface="+mj-lt"/>
              </a:rPr>
              <a:t>Class PHEV correctly predicted: 6098</a:t>
            </a:r>
          </a:p>
          <a:p>
            <a:pPr lvl="4">
              <a:lnSpc>
                <a:spcPct val="170000"/>
              </a:lnSpc>
              <a:buClr>
                <a:schemeClr val="tx1"/>
              </a:buClr>
              <a:buFont typeface="Courier New" panose="02070309020205020404" pitchFamily="49" charset="0"/>
              <a:buChar char="o"/>
            </a:pPr>
            <a:r>
              <a:rPr lang="en-US" sz="2000" dirty="0">
                <a:solidFill>
                  <a:schemeClr val="tx1"/>
                </a:solidFill>
                <a:latin typeface="+mj-lt"/>
              </a:rPr>
              <a:t>Class BEV incorrectly predicted as Class PHEV: 1</a:t>
            </a:r>
          </a:p>
          <a:p>
            <a:pPr lvl="4">
              <a:lnSpc>
                <a:spcPct val="170000"/>
              </a:lnSpc>
              <a:buClr>
                <a:schemeClr val="tx1"/>
              </a:buClr>
              <a:buFont typeface="Courier New" panose="02070309020205020404" pitchFamily="49" charset="0"/>
              <a:buChar char="o"/>
            </a:pPr>
            <a:r>
              <a:rPr lang="en-US" sz="2000" dirty="0">
                <a:solidFill>
                  <a:schemeClr val="tx1"/>
                </a:solidFill>
                <a:latin typeface="+mj-lt"/>
              </a:rPr>
              <a:t>Class PHEV incorrectly predicted as Class BEV: 5</a:t>
            </a:r>
          </a:p>
          <a:p>
            <a:pPr lvl="4">
              <a:buClr>
                <a:schemeClr val="tx1"/>
              </a:buClr>
              <a:buFont typeface="Courier New" panose="02070309020205020404" pitchFamily="49" charset="0"/>
              <a:buChar char="o"/>
            </a:pPr>
            <a:endParaRPr lang="en-US" dirty="0">
              <a:solidFill>
                <a:schemeClr val="tx1"/>
              </a:solidFill>
              <a:latin typeface="+mj-lt"/>
            </a:endParaRPr>
          </a:p>
          <a:p>
            <a:pPr lvl="3"/>
            <a:r>
              <a:rPr lang="en-US" sz="2400" dirty="0">
                <a:latin typeface="+mj-lt"/>
              </a:rPr>
              <a:t>Logistic Regression (RFE):</a:t>
            </a:r>
          </a:p>
          <a:p>
            <a:pPr lvl="3">
              <a:lnSpc>
                <a:spcPct val="170000"/>
              </a:lnSpc>
              <a:buFont typeface="Courier New" panose="02070309020205020404" pitchFamily="49" charset="0"/>
              <a:buChar char="o"/>
            </a:pPr>
            <a:r>
              <a:rPr lang="en-US" sz="2100" b="0" i="0" u="none" strike="noStrike" baseline="0" dirty="0">
                <a:solidFill>
                  <a:srgbClr val="000000"/>
                </a:solidFill>
                <a:latin typeface="+mj-lt"/>
              </a:rPr>
              <a:t>Class BEV correctly predicted: 26373 </a:t>
            </a:r>
          </a:p>
          <a:p>
            <a:pPr lvl="3">
              <a:lnSpc>
                <a:spcPct val="170000"/>
              </a:lnSpc>
              <a:buFont typeface="Courier New" panose="02070309020205020404" pitchFamily="49" charset="0"/>
              <a:buChar char="o"/>
            </a:pPr>
            <a:r>
              <a:rPr lang="en-US" sz="2100" b="0" i="0" u="none" strike="noStrike" baseline="0" dirty="0">
                <a:solidFill>
                  <a:srgbClr val="000000"/>
                </a:solidFill>
                <a:latin typeface="+mj-lt"/>
              </a:rPr>
              <a:t>Class PHEV correctly predicted: 6060 </a:t>
            </a:r>
          </a:p>
          <a:p>
            <a:pPr lvl="3">
              <a:lnSpc>
                <a:spcPct val="170000"/>
              </a:lnSpc>
              <a:buFont typeface="Courier New" panose="02070309020205020404" pitchFamily="49" charset="0"/>
              <a:buChar char="o"/>
            </a:pPr>
            <a:r>
              <a:rPr lang="en-US" sz="2100" b="0" i="0" u="none" strike="noStrike" baseline="0" dirty="0">
                <a:solidFill>
                  <a:srgbClr val="000000"/>
                </a:solidFill>
                <a:latin typeface="+mj-lt"/>
              </a:rPr>
              <a:t>Class BEV incorrectly predicted as Class PHEV: 39 </a:t>
            </a:r>
          </a:p>
          <a:p>
            <a:pPr lvl="3">
              <a:lnSpc>
                <a:spcPct val="170000"/>
              </a:lnSpc>
              <a:buFont typeface="Courier New" panose="02070309020205020404" pitchFamily="49" charset="0"/>
              <a:buChar char="o"/>
            </a:pPr>
            <a:r>
              <a:rPr lang="en-US" sz="2100" b="0" i="0" u="none" strike="noStrike" baseline="0" dirty="0">
                <a:solidFill>
                  <a:srgbClr val="000000"/>
                </a:solidFill>
                <a:latin typeface="+mj-lt"/>
              </a:rPr>
              <a:t>Class PHEV incorrectly predicted as Class BEV: 76 </a:t>
            </a:r>
          </a:p>
          <a:p>
            <a:endParaRPr lang="en-CA" sz="1800" b="0" i="0" u="none" strike="noStrike" baseline="0" dirty="0">
              <a:solidFill>
                <a:srgbClr val="000000"/>
              </a:solidFill>
              <a:latin typeface="+mj-lt"/>
            </a:endParaRPr>
          </a:p>
          <a:p>
            <a:pPr lvl="3"/>
            <a:endParaRPr lang="en-US" dirty="0">
              <a:latin typeface="+mj-lt"/>
            </a:endParaRP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2CFAEABC-C586-4042-A7D9-EF5A3D2A0960}" type="datetime4">
              <a:rPr lang="en-US" smtClean="0"/>
              <a:t>July 22, 2024</a:t>
            </a:fld>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6</a:t>
            </a:fld>
            <a:endParaRPr lang="en-US" dirty="0"/>
          </a:p>
        </p:txBody>
      </p:sp>
      <p:pic>
        <p:nvPicPr>
          <p:cNvPr id="9" name="Picture 8">
            <a:extLst>
              <a:ext uri="{FF2B5EF4-FFF2-40B4-BE49-F238E27FC236}">
                <a16:creationId xmlns:a16="http://schemas.microsoft.com/office/drawing/2014/main" id="{4AA7A10F-EC20-DFD6-00CD-FFB6D3349CCA}"/>
              </a:ext>
            </a:extLst>
          </p:cNvPr>
          <p:cNvPicPr>
            <a:picLocks noChangeAspect="1"/>
          </p:cNvPicPr>
          <p:nvPr/>
        </p:nvPicPr>
        <p:blipFill>
          <a:blip r:embed="rId2"/>
          <a:stretch>
            <a:fillRect/>
          </a:stretch>
        </p:blipFill>
        <p:spPr>
          <a:xfrm>
            <a:off x="5200722" y="1472183"/>
            <a:ext cx="3943278" cy="2437964"/>
          </a:xfrm>
          <a:prstGeom prst="rect">
            <a:avLst/>
          </a:prstGeom>
        </p:spPr>
      </p:pic>
      <p:pic>
        <p:nvPicPr>
          <p:cNvPr id="14" name="Picture 13">
            <a:extLst>
              <a:ext uri="{FF2B5EF4-FFF2-40B4-BE49-F238E27FC236}">
                <a16:creationId xmlns:a16="http://schemas.microsoft.com/office/drawing/2014/main" id="{5F67A2C2-098F-C78A-A6D9-1F19AF3F1999}"/>
              </a:ext>
            </a:extLst>
          </p:cNvPr>
          <p:cNvPicPr>
            <a:picLocks noChangeAspect="1"/>
          </p:cNvPicPr>
          <p:nvPr/>
        </p:nvPicPr>
        <p:blipFill>
          <a:blip r:embed="rId3"/>
          <a:stretch>
            <a:fillRect/>
          </a:stretch>
        </p:blipFill>
        <p:spPr>
          <a:xfrm>
            <a:off x="5200721" y="3917010"/>
            <a:ext cx="3938155" cy="2189595"/>
          </a:xfrm>
          <a:prstGeom prst="rect">
            <a:avLst/>
          </a:prstGeom>
        </p:spPr>
      </p:pic>
    </p:spTree>
    <p:extLst>
      <p:ext uri="{BB962C8B-B14F-4D97-AF65-F5344CB8AC3E}">
        <p14:creationId xmlns:p14="http://schemas.microsoft.com/office/powerpoint/2010/main" val="1196774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Findings and Insights</a:t>
            </a:r>
          </a:p>
        </p:txBody>
      </p:sp>
      <p:sp>
        <p:nvSpPr>
          <p:cNvPr id="3" name="Content Placeholder 2"/>
          <p:cNvSpPr>
            <a:spLocks noGrp="1"/>
          </p:cNvSpPr>
          <p:nvPr>
            <p:ph idx="1"/>
          </p:nvPr>
        </p:nvSpPr>
        <p:spPr>
          <a:xfrm>
            <a:off x="365568" y="1001740"/>
            <a:ext cx="8444818" cy="4889905"/>
          </a:xfrm>
        </p:spPr>
        <p:txBody>
          <a:bodyPr>
            <a:normAutofit/>
          </a:bodyPr>
          <a:lstStyle/>
          <a:p>
            <a:pPr algn="just"/>
            <a:endParaRPr lang="en-US" sz="2100" dirty="0">
              <a:latin typeface="+mj-lt"/>
            </a:endParaRPr>
          </a:p>
          <a:p>
            <a:pPr algn="just"/>
            <a:r>
              <a:rPr lang="en-US" sz="2100" dirty="0">
                <a:latin typeface="+mj-lt"/>
              </a:rPr>
              <a:t>Key Factors Influencing EV Adoption: Electric Range, Clean Alternative Fuel Vehicle Eligibility, Make (TESLA, NISSAN), Model Year, Geographic Factors.</a:t>
            </a:r>
          </a:p>
          <a:p>
            <a:pPr marL="0" indent="0" algn="just">
              <a:buNone/>
            </a:pPr>
            <a:endParaRPr lang="en-US" sz="2100" dirty="0">
              <a:latin typeface="+mj-lt"/>
            </a:endParaRPr>
          </a:p>
          <a:p>
            <a:pPr marL="0" indent="0" algn="just">
              <a:buNone/>
            </a:pPr>
            <a:endParaRPr lang="en-US" sz="2100" dirty="0">
              <a:latin typeface="+mj-lt"/>
            </a:endParaRPr>
          </a:p>
          <a:p>
            <a:pPr algn="just"/>
            <a:r>
              <a:rPr lang="en-US" sz="2100" dirty="0">
                <a:latin typeface="+mj-lt"/>
              </a:rPr>
              <a:t>Interpretation: </a:t>
            </a:r>
          </a:p>
          <a:p>
            <a:pPr marL="0" indent="0" algn="just">
              <a:buNone/>
            </a:pPr>
            <a:endParaRPr lang="en-US" sz="2100" dirty="0">
              <a:latin typeface="+mj-lt"/>
            </a:endParaRPr>
          </a:p>
          <a:p>
            <a:pPr lvl="1" algn="just"/>
            <a:r>
              <a:rPr lang="en-US" sz="1700" dirty="0">
                <a:latin typeface="+mj-lt"/>
              </a:rPr>
              <a:t>Strong preference for vehicles with higher electric range. </a:t>
            </a:r>
          </a:p>
          <a:p>
            <a:pPr lvl="1" algn="just"/>
            <a:r>
              <a:rPr lang="en-US" sz="1700" dirty="0">
                <a:latin typeface="+mj-lt"/>
              </a:rPr>
              <a:t>Eligibility for clean alternative fuel vehicles significantly impacts adoption. </a:t>
            </a:r>
          </a:p>
          <a:p>
            <a:pPr lvl="1" algn="just"/>
            <a:r>
              <a:rPr lang="en-US" sz="1700" dirty="0">
                <a:latin typeface="+mj-lt"/>
              </a:rPr>
              <a:t>Newer models were more favored </a:t>
            </a:r>
          </a:p>
          <a:p>
            <a:pPr lvl="1" algn="just"/>
            <a:r>
              <a:rPr lang="en-US" sz="1700" dirty="0">
                <a:latin typeface="+mj-lt"/>
              </a:rPr>
              <a:t>Geographic variables like postal code and legislative district were less influential.</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8FDFA6FD-6A18-4F4A-BECF-14C85FBD3DAB}"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394058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F4CDA96A-AF13-4CAC-9728-CC214E35AFE2}" type="datetime4">
              <a:rPr lang="en-US" smtClean="0"/>
              <a:t>July 22, 2024</a:t>
            </a:fld>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8" name="Picture 7">
            <a:extLst>
              <a:ext uri="{FF2B5EF4-FFF2-40B4-BE49-F238E27FC236}">
                <a16:creationId xmlns:a16="http://schemas.microsoft.com/office/drawing/2014/main" id="{E978083E-052D-B3A1-B6DE-19D22CF7E4E5}"/>
              </a:ext>
            </a:extLst>
          </p:cNvPr>
          <p:cNvPicPr>
            <a:picLocks noChangeAspect="1"/>
          </p:cNvPicPr>
          <p:nvPr/>
        </p:nvPicPr>
        <p:blipFill>
          <a:blip r:embed="rId2"/>
          <a:stretch>
            <a:fillRect/>
          </a:stretch>
        </p:blipFill>
        <p:spPr>
          <a:xfrm>
            <a:off x="467591" y="0"/>
            <a:ext cx="7545700" cy="3055377"/>
          </a:xfrm>
          <a:prstGeom prst="rect">
            <a:avLst/>
          </a:prstGeom>
        </p:spPr>
      </p:pic>
      <p:pic>
        <p:nvPicPr>
          <p:cNvPr id="5" name="Picture 4">
            <a:extLst>
              <a:ext uri="{FF2B5EF4-FFF2-40B4-BE49-F238E27FC236}">
                <a16:creationId xmlns:a16="http://schemas.microsoft.com/office/drawing/2014/main" id="{1B474CDC-261A-212F-089F-9322AD374C91}"/>
              </a:ext>
            </a:extLst>
          </p:cNvPr>
          <p:cNvPicPr>
            <a:picLocks noChangeAspect="1"/>
          </p:cNvPicPr>
          <p:nvPr/>
        </p:nvPicPr>
        <p:blipFill>
          <a:blip r:embed="rId3"/>
          <a:stretch>
            <a:fillRect/>
          </a:stretch>
        </p:blipFill>
        <p:spPr>
          <a:xfrm>
            <a:off x="300173" y="3282496"/>
            <a:ext cx="7880535" cy="2744326"/>
          </a:xfrm>
          <a:prstGeom prst="rect">
            <a:avLst/>
          </a:prstGeom>
        </p:spPr>
      </p:pic>
      <p:sp>
        <p:nvSpPr>
          <p:cNvPr id="6" name="TextBox 5">
            <a:extLst>
              <a:ext uri="{FF2B5EF4-FFF2-40B4-BE49-F238E27FC236}">
                <a16:creationId xmlns:a16="http://schemas.microsoft.com/office/drawing/2014/main" id="{1981DA18-D0BE-805C-2377-D877A79F7245}"/>
              </a:ext>
            </a:extLst>
          </p:cNvPr>
          <p:cNvSpPr txBox="1"/>
          <p:nvPr/>
        </p:nvSpPr>
        <p:spPr>
          <a:xfrm>
            <a:off x="1681316" y="3003108"/>
            <a:ext cx="5498690" cy="249684"/>
          </a:xfrm>
          <a:prstGeom prst="rect">
            <a:avLst/>
          </a:prstGeom>
          <a:noFill/>
        </p:spPr>
        <p:txBody>
          <a:bodyPr wrap="square">
            <a:spAutoFit/>
          </a:bodyPr>
          <a:lstStyle/>
          <a:p>
            <a:pPr algn="ctr">
              <a:lnSpc>
                <a:spcPct val="107000"/>
              </a:lnSpc>
              <a:spcAft>
                <a:spcPts val="800"/>
              </a:spcAft>
            </a:pPr>
            <a:r>
              <a:rPr lang="en-CA" sz="1000" kern="100" dirty="0">
                <a:effectLst/>
                <a:latin typeface="Calibri" panose="020F0502020204030204" pitchFamily="34" charset="0"/>
                <a:ea typeface="Calibri" panose="020F0502020204030204" pitchFamily="34" charset="0"/>
                <a:cs typeface="Times New Roman" panose="02020603050405020304" pitchFamily="18" charset="0"/>
              </a:rPr>
              <a:t>Top Features using Random Forest </a:t>
            </a:r>
          </a:p>
        </p:txBody>
      </p:sp>
      <p:sp>
        <p:nvSpPr>
          <p:cNvPr id="7" name="TextBox 6">
            <a:extLst>
              <a:ext uri="{FF2B5EF4-FFF2-40B4-BE49-F238E27FC236}">
                <a16:creationId xmlns:a16="http://schemas.microsoft.com/office/drawing/2014/main" id="{05F152BC-7300-4AB0-CEC2-096C73A14AFC}"/>
              </a:ext>
            </a:extLst>
          </p:cNvPr>
          <p:cNvSpPr txBox="1"/>
          <p:nvPr/>
        </p:nvSpPr>
        <p:spPr>
          <a:xfrm>
            <a:off x="1822655" y="5966202"/>
            <a:ext cx="5498690" cy="249684"/>
          </a:xfrm>
          <a:prstGeom prst="rect">
            <a:avLst/>
          </a:prstGeom>
          <a:noFill/>
        </p:spPr>
        <p:txBody>
          <a:bodyPr wrap="square">
            <a:spAutoFit/>
          </a:bodyPr>
          <a:lstStyle/>
          <a:p>
            <a:pPr algn="ctr">
              <a:lnSpc>
                <a:spcPct val="107000"/>
              </a:lnSpc>
              <a:spcAft>
                <a:spcPts val="800"/>
              </a:spcAft>
            </a:pPr>
            <a:r>
              <a:rPr lang="en-CA" sz="1000" kern="100" dirty="0">
                <a:effectLst/>
                <a:latin typeface="Calibri" panose="020F0502020204030204" pitchFamily="34" charset="0"/>
                <a:ea typeface="Calibri" panose="020F0502020204030204" pitchFamily="34" charset="0"/>
                <a:cs typeface="Times New Roman" panose="02020603050405020304" pitchFamily="18" charset="0"/>
              </a:rPr>
              <a:t>Top Features using RFE (Logistic Regression)</a:t>
            </a:r>
          </a:p>
        </p:txBody>
      </p:sp>
    </p:spTree>
    <p:extLst>
      <p:ext uri="{BB962C8B-B14F-4D97-AF65-F5344CB8AC3E}">
        <p14:creationId xmlns:p14="http://schemas.microsoft.com/office/powerpoint/2010/main" val="2026625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sz="2500" dirty="0"/>
              <a:t>Conclusion</a:t>
            </a:r>
          </a:p>
        </p:txBody>
      </p:sp>
      <p:sp>
        <p:nvSpPr>
          <p:cNvPr id="3" name="Content Placeholder 2"/>
          <p:cNvSpPr>
            <a:spLocks noGrp="1"/>
          </p:cNvSpPr>
          <p:nvPr>
            <p:ph idx="1"/>
          </p:nvPr>
        </p:nvSpPr>
        <p:spPr>
          <a:xfrm>
            <a:off x="365568" y="1047516"/>
            <a:ext cx="8444818" cy="2198660"/>
          </a:xfrm>
        </p:spPr>
        <p:txBody>
          <a:bodyPr>
            <a:normAutofit fontScale="92500" lnSpcReduction="20000"/>
          </a:bodyPr>
          <a:lstStyle/>
          <a:p>
            <a:pPr>
              <a:buFont typeface="Arial" panose="020B0604020202020204" pitchFamily="34" charset="0"/>
              <a:buChar char="•"/>
            </a:pPr>
            <a:r>
              <a:rPr lang="en-US" sz="2100" dirty="0">
                <a:latin typeface="+mj-lt"/>
              </a:rPr>
              <a:t>Summary of Findings: </a:t>
            </a:r>
          </a:p>
          <a:p>
            <a:pPr lvl="1">
              <a:buFont typeface="Arial" panose="020B0604020202020204" pitchFamily="34" charset="0"/>
              <a:buChar char="•"/>
            </a:pPr>
            <a:r>
              <a:rPr lang="en-US" sz="1700" dirty="0">
                <a:latin typeface="+mj-lt"/>
              </a:rPr>
              <a:t>Identified key factors influencing EV adoption.</a:t>
            </a:r>
          </a:p>
          <a:p>
            <a:pPr lvl="1">
              <a:buFont typeface="Arial" panose="020B0604020202020204" pitchFamily="34" charset="0"/>
              <a:buChar char="•"/>
            </a:pPr>
            <a:r>
              <a:rPr lang="en-US" sz="1700" dirty="0">
                <a:latin typeface="+mj-lt"/>
              </a:rPr>
              <a:t>High model accuracy and robust predictions.</a:t>
            </a:r>
          </a:p>
          <a:p>
            <a:pPr marL="226800" lvl="1" indent="0">
              <a:buNone/>
            </a:pPr>
            <a:endParaRPr lang="en-US" sz="1700" dirty="0">
              <a:latin typeface="+mj-lt"/>
            </a:endParaRPr>
          </a:p>
          <a:p>
            <a:pPr>
              <a:buFont typeface="Arial" panose="020B0604020202020204" pitchFamily="34" charset="0"/>
              <a:buChar char="•"/>
            </a:pPr>
            <a:r>
              <a:rPr lang="en-US" sz="2100" dirty="0">
                <a:latin typeface="+mj-lt"/>
              </a:rPr>
              <a:t>Practical Implications: </a:t>
            </a:r>
          </a:p>
          <a:p>
            <a:pPr lvl="1">
              <a:buFont typeface="Arial" panose="020B0604020202020204" pitchFamily="34" charset="0"/>
              <a:buChar char="•"/>
            </a:pPr>
            <a:r>
              <a:rPr lang="en-US" sz="1700" dirty="0">
                <a:latin typeface="+mj-lt"/>
              </a:rPr>
              <a:t>Inform policymakers and marketers to promote EV adoption.</a:t>
            </a:r>
          </a:p>
          <a:p>
            <a:pPr lvl="1">
              <a:buFont typeface="Arial" panose="020B0604020202020204" pitchFamily="34" charset="0"/>
              <a:buChar char="•"/>
            </a:pPr>
            <a:r>
              <a:rPr lang="en-US" sz="1700" dirty="0">
                <a:latin typeface="+mj-lt"/>
              </a:rPr>
              <a:t>Insights for automotive industry stakeholders.</a:t>
            </a:r>
          </a:p>
          <a:p>
            <a:pPr marL="226800" lvl="1" indent="0">
              <a:buNone/>
            </a:pPr>
            <a:endParaRPr lang="en-US" sz="17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B6F1726C-5E91-4933-A030-7004BBA9FA19}" type="datetime4">
              <a:rPr lang="en-US" smtClean="0"/>
              <a:t>July 22, 2024</a:t>
            </a:fld>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9</a:t>
            </a:fld>
            <a:endParaRPr lang="en-US" dirty="0"/>
          </a:p>
        </p:txBody>
      </p:sp>
      <p:sp>
        <p:nvSpPr>
          <p:cNvPr id="7" name="Title 1">
            <a:extLst>
              <a:ext uri="{FF2B5EF4-FFF2-40B4-BE49-F238E27FC236}">
                <a16:creationId xmlns:a16="http://schemas.microsoft.com/office/drawing/2014/main" id="{E53FF6E6-868A-D495-5141-47685AD253E2}"/>
              </a:ext>
            </a:extLst>
          </p:cNvPr>
          <p:cNvSpPr txBox="1">
            <a:spLocks/>
          </p:cNvSpPr>
          <p:nvPr/>
        </p:nvSpPr>
        <p:spPr>
          <a:xfrm>
            <a:off x="136187" y="3360003"/>
            <a:ext cx="8444818" cy="609325"/>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sz="2500" dirty="0"/>
              <a:t>Limitations</a:t>
            </a:r>
          </a:p>
        </p:txBody>
      </p:sp>
      <p:sp>
        <p:nvSpPr>
          <p:cNvPr id="8" name="Content Placeholder 2">
            <a:extLst>
              <a:ext uri="{FF2B5EF4-FFF2-40B4-BE49-F238E27FC236}">
                <a16:creationId xmlns:a16="http://schemas.microsoft.com/office/drawing/2014/main" id="{7D824127-F150-09E8-FDD2-9788DD8943CC}"/>
              </a:ext>
            </a:extLst>
          </p:cNvPr>
          <p:cNvSpPr txBox="1">
            <a:spLocks/>
          </p:cNvSpPr>
          <p:nvPr/>
        </p:nvSpPr>
        <p:spPr>
          <a:xfrm>
            <a:off x="349591" y="3832139"/>
            <a:ext cx="8444818" cy="1886933"/>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00" dirty="0">
                <a:latin typeface="+mj-lt"/>
              </a:rPr>
              <a:t>Dataset covers only 5% of Washington State's population.</a:t>
            </a:r>
          </a:p>
          <a:p>
            <a:pPr marL="0" indent="0" algn="just">
              <a:buNone/>
            </a:pPr>
            <a:endParaRPr lang="en-US" sz="1900" dirty="0">
              <a:latin typeface="+mj-lt"/>
            </a:endParaRPr>
          </a:p>
          <a:p>
            <a:pPr algn="just"/>
            <a:r>
              <a:rPr lang="en-US" sz="1900" dirty="0">
                <a:latin typeface="+mj-lt"/>
              </a:rPr>
              <a:t>Unavailability of external factors like economic incentives, demographic factors and infrastructure.</a:t>
            </a:r>
          </a:p>
        </p:txBody>
      </p:sp>
    </p:spTree>
    <p:extLst>
      <p:ext uri="{BB962C8B-B14F-4D97-AF65-F5344CB8AC3E}">
        <p14:creationId xmlns:p14="http://schemas.microsoft.com/office/powerpoint/2010/main" val="2600832462"/>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1988</Words>
  <Application>Microsoft Office PowerPoint</Application>
  <PresentationFormat>On-screen Show (4:3)</PresentationFormat>
  <Paragraphs>315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Times New Roman</vt:lpstr>
      <vt:lpstr>Wingdings</vt:lpstr>
      <vt:lpstr>RyersonUniversity_MasterTemplate v1</vt:lpstr>
      <vt:lpstr>Exploring Electric Vehicle Adoption Trends in Washington State  </vt:lpstr>
      <vt:lpstr>Data Information</vt:lpstr>
      <vt:lpstr>Research Question No.1</vt:lpstr>
      <vt:lpstr>Methodology</vt:lpstr>
      <vt:lpstr>Methodology (contd.)</vt:lpstr>
      <vt:lpstr>Methodology (contd.)</vt:lpstr>
      <vt:lpstr>Findings and Insights</vt:lpstr>
      <vt:lpstr>PowerPoint Presentation</vt:lpstr>
      <vt:lpstr>Conclusion</vt:lpstr>
      <vt:lpstr>Research Question No.2</vt:lpstr>
      <vt:lpstr>Methodology</vt:lpstr>
      <vt:lpstr>Findings and Insights</vt:lpstr>
      <vt:lpstr>Findings and Insights (Contd.)</vt:lpstr>
      <vt:lpstr>Findings and Insights (Contd.)</vt:lpstr>
      <vt:lpstr>Findings and Insights (Contd.)</vt:lpstr>
      <vt:lpstr>Findings and Insights (Contd.)</vt:lpstr>
      <vt:lpstr>Conclusion</vt:lpstr>
      <vt:lpstr>Research Question No.3</vt:lpstr>
      <vt:lpstr>Methodology</vt:lpstr>
      <vt:lpstr>Methodology (Contd.)</vt:lpstr>
      <vt:lpstr>Findings and Insights</vt:lpstr>
      <vt:lpstr>PowerPoint Presentation</vt:lpstr>
      <vt:lpstr>PowerPoint Presentation</vt:lpstr>
      <vt:lpstr>PowerPoint Presentation</vt:lpstr>
      <vt:lpstr>Conclusion</vt:lpstr>
      <vt:lpstr>This study provides valuable insights into the factors influencing EV adoption and predict future trends in Washington State. I hope these findings will contribute to the development of targeted policies and infrastructure improvements that promote sustainable transportation and increase EV adoption. I would be happy to address any questions or provide further details. 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2024-07-23T02:35:52Z</dcterms:modified>
</cp:coreProperties>
</file>